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5"/>
  </p:notesMasterIdLst>
  <p:handoutMasterIdLst>
    <p:handoutMasterId r:id="rId36"/>
  </p:handoutMasterIdLst>
  <p:sldIdLst>
    <p:sldId id="256" r:id="rId3"/>
    <p:sldId id="271" r:id="rId4"/>
    <p:sldId id="284" r:id="rId6"/>
    <p:sldId id="272" r:id="rId7"/>
    <p:sldId id="279" r:id="rId8"/>
    <p:sldId id="278" r:id="rId9"/>
    <p:sldId id="281" r:id="rId10"/>
    <p:sldId id="282" r:id="rId11"/>
    <p:sldId id="280" r:id="rId12"/>
    <p:sldId id="283" r:id="rId13"/>
    <p:sldId id="291" r:id="rId14"/>
    <p:sldId id="292" r:id="rId15"/>
    <p:sldId id="297" r:id="rId16"/>
    <p:sldId id="310" r:id="rId17"/>
    <p:sldId id="293" r:id="rId18"/>
    <p:sldId id="290" r:id="rId19"/>
    <p:sldId id="273" r:id="rId20"/>
    <p:sldId id="294" r:id="rId21"/>
    <p:sldId id="309" r:id="rId22"/>
    <p:sldId id="274" r:id="rId23"/>
    <p:sldId id="275" r:id="rId24"/>
    <p:sldId id="298" r:id="rId25"/>
    <p:sldId id="296" r:id="rId26"/>
    <p:sldId id="302" r:id="rId27"/>
    <p:sldId id="287" r:id="rId28"/>
    <p:sldId id="304" r:id="rId29"/>
    <p:sldId id="305" r:id="rId30"/>
    <p:sldId id="303" r:id="rId31"/>
    <p:sldId id="295" r:id="rId32"/>
    <p:sldId id="299" r:id="rId33"/>
    <p:sldId id="300" r:id="rId34"/>
    <p:sldId id="301" r:id="rId35"/>
  </p:sldIdLst>
  <p:sldSz cx="12192000" cy="6858000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18" autoAdjust="0"/>
    <p:restoredTop sz="95610" autoAdjust="0"/>
  </p:normalViewPr>
  <p:slideViewPr>
    <p:cSldViewPr>
      <p:cViewPr varScale="1">
        <p:scale>
          <a:sx n="89" d="100"/>
          <a:sy n="89" d="100"/>
        </p:scale>
        <p:origin x="204" y="6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285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9" Type="http://schemas.openxmlformats.org/officeDocument/2006/relationships/tableStyles" Target="tableStyles.xml"/><Relationship Id="rId38" Type="http://schemas.openxmlformats.org/officeDocument/2006/relationships/viewProps" Target="viewProps.xml"/><Relationship Id="rId37" Type="http://schemas.openxmlformats.org/officeDocument/2006/relationships/presProps" Target="presProps.xml"/><Relationship Id="rId36" Type="http://schemas.openxmlformats.org/officeDocument/2006/relationships/handoutMaster" Target="handoutMasters/handoutMaster1.xml"/><Relationship Id="rId35" Type="http://schemas.openxmlformats.org/officeDocument/2006/relationships/slide" Target="slides/slide32.xml"/><Relationship Id="rId34" Type="http://schemas.openxmlformats.org/officeDocument/2006/relationships/slide" Target="slides/slide31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D51E29-EEA4-49A6-93CA-A636FEA00D39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13806B-6947-4FEF-A059-BC3EEF59022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71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noProof="0"/>
              <a:t>单击此处编辑母版文本样式</a:t>
            </a:r>
            <a:endParaRPr lang="zh-CN" altLang="en-US" noProof="0"/>
          </a:p>
          <a:p>
            <a:pPr lvl="1"/>
            <a:r>
              <a:rPr lang="zh-CN" altLang="en-US" noProof="0"/>
              <a:t>第二级</a:t>
            </a:r>
            <a:endParaRPr lang="zh-CN" altLang="en-US" noProof="0"/>
          </a:p>
          <a:p>
            <a:pPr lvl="2"/>
            <a:r>
              <a:rPr lang="zh-CN" altLang="en-US" noProof="0"/>
              <a:t>第三级</a:t>
            </a:r>
            <a:endParaRPr lang="zh-CN" altLang="en-US" noProof="0"/>
          </a:p>
          <a:p>
            <a:pPr lvl="3"/>
            <a:r>
              <a:rPr lang="zh-CN" altLang="en-US" noProof="0"/>
              <a:t>第四级</a:t>
            </a:r>
            <a:endParaRPr lang="zh-CN" altLang="en-US" noProof="0"/>
          </a:p>
          <a:p>
            <a:pPr lvl="4"/>
            <a:r>
              <a:rPr lang="zh-CN" altLang="en-US" noProof="0"/>
              <a:t>第五级</a:t>
            </a:r>
            <a:endParaRPr lang="zh-CN" altLang="en-US" noProof="0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/>
            </a:lvl1pPr>
          </a:lstStyle>
          <a:p>
            <a:fld id="{B6B60062-98E4-4766-87C1-E1864411C658}" type="slidenum">
              <a:rPr lang="en-US" altLang="zh-CN"/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zh-CN" altLang="en-US" sz="1200" i="0" kern="120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限制用户使用资源</a:t>
            </a:r>
            <a:endParaRPr kumimoji="1" lang="en-US" altLang="zh-CN" sz="1200" i="0" kern="1200">
              <a:solidFill>
                <a:schemeClr val="tx1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  <a:p>
            <a:r>
              <a:rPr kumimoji="1" lang="en-US" altLang="zh-CN" sz="1200" i="0" kern="120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mysql&gt; </a:t>
            </a:r>
            <a:r>
              <a:rPr kumimoji="1" lang="en-US" altLang="zh-CN" sz="1200" b="1" i="0" kern="120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CREATE USER 'francis'@'localhost' IDENTIFIED BY 'frank'</a:t>
            </a:r>
            <a:br>
              <a:rPr kumimoji="1" lang="en-US" altLang="zh-CN" sz="1200" i="0" kern="120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</a:br>
            <a:r>
              <a:rPr kumimoji="1" lang="en-US" altLang="zh-CN" sz="1200" i="0" kern="120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-&gt; </a:t>
            </a:r>
            <a:r>
              <a:rPr kumimoji="1" lang="en-US" altLang="zh-CN" sz="1200" b="1" i="0" kern="120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WITH MAX_QUERIES_PER_HOUR 20</a:t>
            </a:r>
            <a:br>
              <a:rPr kumimoji="1" lang="en-US" altLang="zh-CN" sz="1200" i="0" kern="120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</a:br>
            <a:r>
              <a:rPr kumimoji="1" lang="en-US" altLang="zh-CN" sz="1200" i="0" kern="120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-&gt; </a:t>
            </a:r>
            <a:r>
              <a:rPr kumimoji="1" lang="en-US" altLang="zh-CN" sz="1200" b="1" i="0" kern="120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MAX_UPDATES_PER_HOUR 10</a:t>
            </a:r>
            <a:br>
              <a:rPr kumimoji="1" lang="en-US" altLang="zh-CN" sz="1200" i="0" kern="120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</a:br>
            <a:r>
              <a:rPr kumimoji="1" lang="en-US" altLang="zh-CN" sz="1200" i="0" kern="120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-&gt; </a:t>
            </a:r>
            <a:r>
              <a:rPr kumimoji="1" lang="en-US" altLang="zh-CN" sz="1200" b="1" i="0" kern="120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MAX_CONNECTIONS_PER_HOUR 5</a:t>
            </a:r>
            <a:br>
              <a:rPr kumimoji="1" lang="en-US" altLang="zh-CN" sz="1200" i="0" kern="120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</a:br>
            <a:r>
              <a:rPr kumimoji="1" lang="en-US" altLang="zh-CN" sz="1200" i="0" kern="120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-&gt; </a:t>
            </a:r>
            <a:r>
              <a:rPr kumimoji="1" lang="en-US" altLang="zh-CN" sz="1200" b="1" i="0" kern="120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MAX_USER_CONNECTIONS 2;</a:t>
            </a:r>
            <a:br>
              <a:rPr kumimoji="1" lang="en-US" altLang="zh-CN" sz="1200" i="0" kern="120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</a:b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B60062-98E4-4766-87C1-E1864411C658}" type="slidenum">
              <a:rPr lang="en-US" altLang="zh-CN" smtClean="0"/>
            </a:fld>
            <a:endParaRPr lang="en-US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CN" sz="1200" b="0" i="0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CREATE USER '</a:t>
            </a:r>
            <a:r>
              <a:rPr kumimoji="1" lang="en-US" altLang="zh-CN" sz="1200" b="0" i="0" kern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jeffrey</a:t>
            </a:r>
            <a:r>
              <a:rPr kumimoji="1" lang="en-US" altLang="zh-CN" sz="1200" b="0" i="0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'@'</a:t>
            </a:r>
            <a:r>
              <a:rPr kumimoji="1" lang="en-US" altLang="zh-CN" sz="1200" b="0" i="0" kern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localhost</a:t>
            </a:r>
            <a:r>
              <a:rPr kumimoji="1" lang="en-US" altLang="zh-CN" sz="1200" b="0" i="0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' IDENTIFIED WITH </a:t>
            </a:r>
            <a:r>
              <a:rPr kumimoji="1" lang="en-US" altLang="zh-CN" sz="1200" b="0" i="0" kern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mysql_native_password</a:t>
            </a:r>
            <a:r>
              <a:rPr kumimoji="1" lang="en-US" altLang="zh-CN" sz="1200" b="0" i="0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BY '</a:t>
            </a:r>
            <a:r>
              <a:rPr kumimoji="1" lang="en-US" altLang="zh-CN" sz="1200" b="0" i="1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new_password1</a:t>
            </a:r>
            <a:r>
              <a:rPr kumimoji="1" lang="en-US" altLang="zh-CN" sz="1200" b="0" i="0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', '</a:t>
            </a:r>
            <a:r>
              <a:rPr kumimoji="1" lang="en-US" altLang="zh-CN" sz="1200" b="0" i="0" kern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jeanne</a:t>
            </a:r>
            <a:r>
              <a:rPr kumimoji="1" lang="en-US" altLang="zh-CN" sz="1200" b="0" i="0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'@'</a:t>
            </a:r>
            <a:r>
              <a:rPr kumimoji="1" lang="en-US" altLang="zh-CN" sz="1200" b="0" i="0" kern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localhost</a:t>
            </a:r>
            <a:r>
              <a:rPr kumimoji="1" lang="en-US" altLang="zh-CN" sz="1200" b="0" i="0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' IDENTIFIED WITH sha256_password BY '</a:t>
            </a:r>
            <a:r>
              <a:rPr kumimoji="1" lang="en-US" altLang="zh-CN" sz="1200" b="0" i="1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new_password2</a:t>
            </a:r>
            <a:r>
              <a:rPr kumimoji="1" lang="en-US" altLang="zh-CN" sz="1200" b="0" i="0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' REQUIRE X509 WITH MAX_QUERIES_PER_HOUR 60 ACCOUNT LOCK;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B60062-98E4-4766-87C1-E1864411C658}" type="slidenum">
              <a:rPr lang="en-US" altLang="zh-CN" smtClean="0"/>
            </a:fld>
            <a:endParaRPr lang="en-US" altLang="zh-C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>
                <a:latin typeface="Consolas" panose="020B0609020204030204" pitchFamily="49" charset="0"/>
                <a:cs typeface="Consolas" panose="020B0609020204030204" pitchFamily="49" charset="0"/>
              </a:rPr>
              <a:t>此命令没有其他选项，如</a:t>
            </a:r>
            <a:r>
              <a:rPr lang="en-US" altLang="zh-CN">
                <a:latin typeface="Consolas" panose="020B0609020204030204" pitchFamily="49" charset="0"/>
                <a:cs typeface="Consolas" panose="020B0609020204030204" pitchFamily="49" charset="0"/>
              </a:rPr>
              <a:t>like</a:t>
            </a:r>
            <a:r>
              <a:rPr lang="zh-CN" altLang="en-US">
                <a:latin typeface="Consolas" panose="020B0609020204030204" pitchFamily="49" charset="0"/>
                <a:cs typeface="Consolas" panose="020B0609020204030204" pitchFamily="49" charset="0"/>
              </a:rPr>
              <a:t>。</a:t>
            </a:r>
            <a:endParaRPr lang="en-US" altLang="zh-CN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zh-CN">
                <a:latin typeface="Consolas" panose="020B0609020204030204" pitchFamily="49" charset="0"/>
                <a:cs typeface="Consolas" panose="020B0609020204030204" pitchFamily="49" charset="0"/>
              </a:rPr>
              <a:t>mysql&gt; show privileges;</a:t>
            </a:r>
            <a:endParaRPr lang="en-US" altLang="zh-CN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zh-CN">
                <a:latin typeface="Consolas" panose="020B0609020204030204" pitchFamily="49" charset="0"/>
                <a:cs typeface="Consolas" panose="020B0609020204030204" pitchFamily="49" charset="0"/>
              </a:rPr>
              <a:t>+----------------------------+---------------------------------------+-------------------------------------------------------+</a:t>
            </a:r>
            <a:endParaRPr lang="en-US" altLang="zh-CN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zh-CN">
                <a:latin typeface="Consolas" panose="020B0609020204030204" pitchFamily="49" charset="0"/>
                <a:cs typeface="Consolas" panose="020B0609020204030204" pitchFamily="49" charset="0"/>
              </a:rPr>
              <a:t>| Privilege                  | Context                               | Comment                                               |</a:t>
            </a:r>
            <a:endParaRPr lang="en-US" altLang="zh-CN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zh-CN">
                <a:latin typeface="Consolas" panose="020B0609020204030204" pitchFamily="49" charset="0"/>
                <a:cs typeface="Consolas" panose="020B0609020204030204" pitchFamily="49" charset="0"/>
              </a:rPr>
              <a:t>+----------------------------+---------------------------------------+-------------------------------------------------------+</a:t>
            </a:r>
            <a:endParaRPr lang="en-US" altLang="zh-CN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zh-CN">
                <a:latin typeface="Consolas" panose="020B0609020204030204" pitchFamily="49" charset="0"/>
                <a:cs typeface="Consolas" panose="020B0609020204030204" pitchFamily="49" charset="0"/>
              </a:rPr>
              <a:t>| Alter                      | Tables                                | To alter the table                                    |</a:t>
            </a:r>
            <a:endParaRPr lang="en-US" altLang="zh-CN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zh-CN">
                <a:latin typeface="Consolas" panose="020B0609020204030204" pitchFamily="49" charset="0"/>
                <a:cs typeface="Consolas" panose="020B0609020204030204" pitchFamily="49" charset="0"/>
              </a:rPr>
              <a:t>| Alter routine              | Functions,Procedures                  | To alter or drop stored functions/procedures          |</a:t>
            </a:r>
            <a:endParaRPr lang="en-US" altLang="zh-CN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zh-CN">
                <a:latin typeface="Consolas" panose="020B0609020204030204" pitchFamily="49" charset="0"/>
                <a:cs typeface="Consolas" panose="020B0609020204030204" pitchFamily="49" charset="0"/>
              </a:rPr>
              <a:t>| Create                     | Databases,Tables,Indexes              | To create new databases and tables                    |</a:t>
            </a:r>
            <a:endParaRPr lang="en-US" altLang="zh-CN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zh-CN">
                <a:latin typeface="Consolas" panose="020B0609020204030204" pitchFamily="49" charset="0"/>
                <a:cs typeface="Consolas" panose="020B0609020204030204" pitchFamily="49" charset="0"/>
              </a:rPr>
              <a:t>| Create routine             | Databases                             | To use CREATE FUNCTION/PROCEDURE                      |</a:t>
            </a:r>
            <a:endParaRPr lang="en-US" altLang="zh-CN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zh-CN">
                <a:latin typeface="Consolas" panose="020B0609020204030204" pitchFamily="49" charset="0"/>
                <a:cs typeface="Consolas" panose="020B0609020204030204" pitchFamily="49" charset="0"/>
              </a:rPr>
              <a:t>| Create role                | Server Admin                          | To create new roles                                   |</a:t>
            </a:r>
            <a:endParaRPr lang="en-US" altLang="zh-CN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zh-CN">
                <a:latin typeface="Consolas" panose="020B0609020204030204" pitchFamily="49" charset="0"/>
                <a:cs typeface="Consolas" panose="020B0609020204030204" pitchFamily="49" charset="0"/>
              </a:rPr>
              <a:t>| Create temporary tables    | Databases                             | To use CREATE TEMPORARY TABLE                         |</a:t>
            </a:r>
            <a:endParaRPr lang="en-US" altLang="zh-CN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zh-CN">
                <a:latin typeface="Consolas" panose="020B0609020204030204" pitchFamily="49" charset="0"/>
                <a:cs typeface="Consolas" panose="020B0609020204030204" pitchFamily="49" charset="0"/>
              </a:rPr>
              <a:t>| Create view                | Tables                                | To create new views                                   |</a:t>
            </a:r>
            <a:endParaRPr lang="en-US" altLang="zh-CN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zh-CN">
                <a:latin typeface="Consolas" panose="020B0609020204030204" pitchFamily="49" charset="0"/>
                <a:cs typeface="Consolas" panose="020B0609020204030204" pitchFamily="49" charset="0"/>
              </a:rPr>
              <a:t>| Create user                | Server Admin                          | To create new users                                   |</a:t>
            </a:r>
            <a:endParaRPr lang="en-US" altLang="zh-CN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zh-CN">
                <a:latin typeface="Consolas" panose="020B0609020204030204" pitchFamily="49" charset="0"/>
                <a:cs typeface="Consolas" panose="020B0609020204030204" pitchFamily="49" charset="0"/>
              </a:rPr>
              <a:t>| Delete                     | Tables                                | To delete existing rows                               |</a:t>
            </a:r>
            <a:endParaRPr lang="en-US" altLang="zh-CN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zh-CN">
                <a:latin typeface="Consolas" panose="020B0609020204030204" pitchFamily="49" charset="0"/>
                <a:cs typeface="Consolas" panose="020B0609020204030204" pitchFamily="49" charset="0"/>
              </a:rPr>
              <a:t>| Drop                       | Databases,Tables                      | To drop databases, tables, and views                  |</a:t>
            </a:r>
            <a:endParaRPr lang="en-US" altLang="zh-CN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zh-CN">
                <a:latin typeface="Consolas" panose="020B0609020204030204" pitchFamily="49" charset="0"/>
                <a:cs typeface="Consolas" panose="020B0609020204030204" pitchFamily="49" charset="0"/>
              </a:rPr>
              <a:t>| Drop role                  | Server Admin                          | To drop roles                                         |</a:t>
            </a:r>
            <a:endParaRPr lang="en-US" altLang="zh-CN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zh-CN">
                <a:latin typeface="Consolas" panose="020B0609020204030204" pitchFamily="49" charset="0"/>
                <a:cs typeface="Consolas" panose="020B0609020204030204" pitchFamily="49" charset="0"/>
              </a:rPr>
              <a:t>| Event                      | Server Admin                          | To create, alter, drop and execute events             |</a:t>
            </a:r>
            <a:endParaRPr lang="en-US" altLang="zh-CN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zh-CN">
                <a:latin typeface="Consolas" panose="020B0609020204030204" pitchFamily="49" charset="0"/>
                <a:cs typeface="Consolas" panose="020B0609020204030204" pitchFamily="49" charset="0"/>
              </a:rPr>
              <a:t>| Execute                    | Functions,Procedures                  | To execute stored routines                            |</a:t>
            </a:r>
            <a:endParaRPr lang="en-US" altLang="zh-CN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zh-CN">
                <a:latin typeface="Consolas" panose="020B0609020204030204" pitchFamily="49" charset="0"/>
                <a:cs typeface="Consolas" panose="020B0609020204030204" pitchFamily="49" charset="0"/>
              </a:rPr>
              <a:t>| File                       | File access on server                 | To read and write files on the server                 |</a:t>
            </a:r>
            <a:endParaRPr lang="en-US" altLang="zh-CN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zh-CN">
                <a:latin typeface="Consolas" panose="020B0609020204030204" pitchFamily="49" charset="0"/>
                <a:cs typeface="Consolas" panose="020B0609020204030204" pitchFamily="49" charset="0"/>
              </a:rPr>
              <a:t>| Grant option               | Databases,Tables,Functions,Procedures | To give to other users those privileges you possess   |</a:t>
            </a:r>
            <a:endParaRPr lang="en-US" altLang="zh-CN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zh-CN">
                <a:latin typeface="Consolas" panose="020B0609020204030204" pitchFamily="49" charset="0"/>
                <a:cs typeface="Consolas" panose="020B0609020204030204" pitchFamily="49" charset="0"/>
              </a:rPr>
              <a:t>| Index                      | Tables                                | To create or drop indexes                             |</a:t>
            </a:r>
            <a:endParaRPr lang="en-US" altLang="zh-CN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zh-CN">
                <a:latin typeface="Consolas" panose="020B0609020204030204" pitchFamily="49" charset="0"/>
                <a:cs typeface="Consolas" panose="020B0609020204030204" pitchFamily="49" charset="0"/>
              </a:rPr>
              <a:t>| Insert                     | Tables                                | To insert data into tables                            |</a:t>
            </a:r>
            <a:endParaRPr lang="en-US" altLang="zh-CN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zh-CN">
                <a:latin typeface="Consolas" panose="020B0609020204030204" pitchFamily="49" charset="0"/>
                <a:cs typeface="Consolas" panose="020B0609020204030204" pitchFamily="49" charset="0"/>
              </a:rPr>
              <a:t>| Lock tables                | Databases                             | To use LOCK TABLES (together with SELECT privilege)   |</a:t>
            </a:r>
            <a:endParaRPr lang="en-US" altLang="zh-CN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zh-CN">
                <a:latin typeface="Consolas" panose="020B0609020204030204" pitchFamily="49" charset="0"/>
                <a:cs typeface="Consolas" panose="020B0609020204030204" pitchFamily="49" charset="0"/>
              </a:rPr>
              <a:t>| Process                    | Server Admin                          | To view the plain text of currently executing queries |</a:t>
            </a:r>
            <a:endParaRPr lang="en-US" altLang="zh-CN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zh-CN">
                <a:latin typeface="Consolas" panose="020B0609020204030204" pitchFamily="49" charset="0"/>
                <a:cs typeface="Consolas" panose="020B0609020204030204" pitchFamily="49" charset="0"/>
              </a:rPr>
              <a:t>| Proxy                      | Server Admin                          | To make proxy user possible                           |</a:t>
            </a:r>
            <a:endParaRPr lang="en-US" altLang="zh-CN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zh-CN">
                <a:latin typeface="Consolas" panose="020B0609020204030204" pitchFamily="49" charset="0"/>
                <a:cs typeface="Consolas" panose="020B0609020204030204" pitchFamily="49" charset="0"/>
              </a:rPr>
              <a:t>| References                 | Databases,Tables                      | To have references on tables                          |</a:t>
            </a:r>
            <a:endParaRPr lang="en-US" altLang="zh-CN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zh-CN">
                <a:latin typeface="Consolas" panose="020B0609020204030204" pitchFamily="49" charset="0"/>
                <a:cs typeface="Consolas" panose="020B0609020204030204" pitchFamily="49" charset="0"/>
              </a:rPr>
              <a:t>| Reload                     | Server Admin                          | To reload or refresh tables, logs and privileges      |</a:t>
            </a:r>
            <a:endParaRPr lang="en-US" altLang="zh-CN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zh-CN">
                <a:latin typeface="Consolas" panose="020B0609020204030204" pitchFamily="49" charset="0"/>
                <a:cs typeface="Consolas" panose="020B0609020204030204" pitchFamily="49" charset="0"/>
              </a:rPr>
              <a:t>| Replication client         | Server Admin                          | To ask where the slave or master servers are          |</a:t>
            </a:r>
            <a:endParaRPr lang="en-US" altLang="zh-CN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zh-CN">
                <a:latin typeface="Consolas" panose="020B0609020204030204" pitchFamily="49" charset="0"/>
                <a:cs typeface="Consolas" panose="020B0609020204030204" pitchFamily="49" charset="0"/>
              </a:rPr>
              <a:t>| Replication slave          | Server Admin                          | To read binary log events from the master             |</a:t>
            </a:r>
            <a:endParaRPr lang="en-US" altLang="zh-CN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zh-CN">
                <a:latin typeface="Consolas" panose="020B0609020204030204" pitchFamily="49" charset="0"/>
                <a:cs typeface="Consolas" panose="020B0609020204030204" pitchFamily="49" charset="0"/>
              </a:rPr>
              <a:t>| Select                     | Tables                                | To retrieve rows from table                           |</a:t>
            </a:r>
            <a:endParaRPr lang="en-US" altLang="zh-CN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zh-CN">
                <a:latin typeface="Consolas" panose="020B0609020204030204" pitchFamily="49" charset="0"/>
                <a:cs typeface="Consolas" panose="020B0609020204030204" pitchFamily="49" charset="0"/>
              </a:rPr>
              <a:t>| Show databases             | Server Admin                          | To see all databases with SHOW DATABASES              |</a:t>
            </a:r>
            <a:endParaRPr lang="en-US" altLang="zh-CN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zh-CN">
                <a:latin typeface="Consolas" panose="020B0609020204030204" pitchFamily="49" charset="0"/>
                <a:cs typeface="Consolas" panose="020B0609020204030204" pitchFamily="49" charset="0"/>
              </a:rPr>
              <a:t>| Show view                  | Tables                                | To see views with SHOW CREATE VIEW                    |</a:t>
            </a:r>
            <a:endParaRPr lang="en-US" altLang="zh-CN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zh-CN">
                <a:latin typeface="Consolas" panose="020B0609020204030204" pitchFamily="49" charset="0"/>
                <a:cs typeface="Consolas" panose="020B0609020204030204" pitchFamily="49" charset="0"/>
              </a:rPr>
              <a:t>| Shutdown                   | Server Admin                          | To shut down the server                               |</a:t>
            </a:r>
            <a:endParaRPr lang="en-US" altLang="zh-CN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zh-CN">
                <a:latin typeface="Consolas" panose="020B0609020204030204" pitchFamily="49" charset="0"/>
                <a:cs typeface="Consolas" panose="020B0609020204030204" pitchFamily="49" charset="0"/>
              </a:rPr>
              <a:t>| Super                      | Server Admin                          | To use KILL thread, SET GLOBAL, CHANGE MASTER, etc.   |</a:t>
            </a:r>
            <a:endParaRPr lang="en-US" altLang="zh-CN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zh-CN">
                <a:latin typeface="Consolas" panose="020B0609020204030204" pitchFamily="49" charset="0"/>
                <a:cs typeface="Consolas" panose="020B0609020204030204" pitchFamily="49" charset="0"/>
              </a:rPr>
              <a:t>| Trigger                    | Tables                                | To use triggers                                       |</a:t>
            </a:r>
            <a:endParaRPr lang="en-US" altLang="zh-CN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zh-CN">
                <a:latin typeface="Consolas" panose="020B0609020204030204" pitchFamily="49" charset="0"/>
                <a:cs typeface="Consolas" panose="020B0609020204030204" pitchFamily="49" charset="0"/>
              </a:rPr>
              <a:t>| Create tablespace          | Server Admin                          | To create/alter/drop tablespaces                      |</a:t>
            </a:r>
            <a:endParaRPr lang="en-US" altLang="zh-CN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zh-CN">
                <a:latin typeface="Consolas" panose="020B0609020204030204" pitchFamily="49" charset="0"/>
                <a:cs typeface="Consolas" panose="020B0609020204030204" pitchFamily="49" charset="0"/>
              </a:rPr>
              <a:t>| Update                     | Tables                                | To update existing rows                               |</a:t>
            </a:r>
            <a:endParaRPr lang="en-US" altLang="zh-CN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zh-CN">
                <a:latin typeface="Consolas" panose="020B0609020204030204" pitchFamily="49" charset="0"/>
                <a:cs typeface="Consolas" panose="020B0609020204030204" pitchFamily="49" charset="0"/>
              </a:rPr>
              <a:t>| Usage                      | Server Admin                          | No privileges - allow connect only                    |</a:t>
            </a:r>
            <a:endParaRPr lang="en-US" altLang="zh-CN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zh-CN">
                <a:latin typeface="Consolas" panose="020B0609020204030204" pitchFamily="49" charset="0"/>
                <a:cs typeface="Consolas" panose="020B0609020204030204" pitchFamily="49" charset="0"/>
              </a:rPr>
              <a:t>| XA_RECOVER_ADMIN           | Server Admin                          |                                                       |</a:t>
            </a:r>
            <a:endParaRPr lang="en-US" altLang="zh-CN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zh-CN">
                <a:latin typeface="Consolas" panose="020B0609020204030204" pitchFamily="49" charset="0"/>
                <a:cs typeface="Consolas" panose="020B0609020204030204" pitchFamily="49" charset="0"/>
              </a:rPr>
              <a:t>| SYSTEM_VARIABLES_ADMIN     | Server Admin                          |                                                       |</a:t>
            </a:r>
            <a:endParaRPr lang="en-US" altLang="zh-CN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zh-CN">
                <a:latin typeface="Consolas" panose="020B0609020204030204" pitchFamily="49" charset="0"/>
                <a:cs typeface="Consolas" panose="020B0609020204030204" pitchFamily="49" charset="0"/>
              </a:rPr>
              <a:t>| SET_USER_ID                | Server Admin                          |                                                       |</a:t>
            </a:r>
            <a:endParaRPr lang="en-US" altLang="zh-CN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zh-CN">
                <a:latin typeface="Consolas" panose="020B0609020204030204" pitchFamily="49" charset="0"/>
                <a:cs typeface="Consolas" panose="020B0609020204030204" pitchFamily="49" charset="0"/>
              </a:rPr>
              <a:t>| CONNECTION_ADMIN           | Server Admin                          |                                                       |</a:t>
            </a:r>
            <a:endParaRPr lang="en-US" altLang="zh-CN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zh-CN">
                <a:latin typeface="Consolas" panose="020B0609020204030204" pitchFamily="49" charset="0"/>
                <a:cs typeface="Consolas" panose="020B0609020204030204" pitchFamily="49" charset="0"/>
              </a:rPr>
              <a:t>| PERSIST_RO_VARIABLES_ADMIN | Server Admin                          |                                                       |</a:t>
            </a:r>
            <a:endParaRPr lang="en-US" altLang="zh-CN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zh-CN">
                <a:latin typeface="Consolas" panose="020B0609020204030204" pitchFamily="49" charset="0"/>
                <a:cs typeface="Consolas" panose="020B0609020204030204" pitchFamily="49" charset="0"/>
              </a:rPr>
              <a:t>| BINLOG_ADMIN               | Server Admin                          |                                                       |</a:t>
            </a:r>
            <a:endParaRPr lang="en-US" altLang="zh-CN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zh-CN">
                <a:latin typeface="Consolas" panose="020B0609020204030204" pitchFamily="49" charset="0"/>
                <a:cs typeface="Consolas" panose="020B0609020204030204" pitchFamily="49" charset="0"/>
              </a:rPr>
              <a:t>| BACKUP_ADMIN               | Server Admin                          |                                                       |</a:t>
            </a:r>
            <a:endParaRPr lang="en-US" altLang="zh-CN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zh-CN">
                <a:latin typeface="Consolas" panose="020B0609020204030204" pitchFamily="49" charset="0"/>
                <a:cs typeface="Consolas" panose="020B0609020204030204" pitchFamily="49" charset="0"/>
              </a:rPr>
              <a:t>| GROUP_REPLICATION_ADMIN    | Server Admin                          |                                                       |</a:t>
            </a:r>
            <a:endParaRPr lang="en-US" altLang="zh-CN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zh-CN">
                <a:latin typeface="Consolas" panose="020B0609020204030204" pitchFamily="49" charset="0"/>
                <a:cs typeface="Consolas" panose="020B0609020204030204" pitchFamily="49" charset="0"/>
              </a:rPr>
              <a:t>| ENCRYPTION_KEY_ADMIN       | Server Admin                          |                                                       |</a:t>
            </a:r>
            <a:endParaRPr lang="en-US" altLang="zh-CN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zh-CN">
                <a:latin typeface="Consolas" panose="020B0609020204030204" pitchFamily="49" charset="0"/>
                <a:cs typeface="Consolas" panose="020B0609020204030204" pitchFamily="49" charset="0"/>
              </a:rPr>
              <a:t>| RESOURCE_GROUP_ADMIN       | Server Admin                          |                                                       |</a:t>
            </a:r>
            <a:endParaRPr lang="en-US" altLang="zh-CN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zh-CN">
                <a:latin typeface="Consolas" panose="020B0609020204030204" pitchFamily="49" charset="0"/>
                <a:cs typeface="Consolas" panose="020B0609020204030204" pitchFamily="49" charset="0"/>
              </a:rPr>
              <a:t>| REPLICATION_SLAVE_ADMIN    | Server Admin                          |                                                       |</a:t>
            </a:r>
            <a:endParaRPr lang="en-US" altLang="zh-CN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zh-CN">
                <a:latin typeface="Consolas" panose="020B0609020204030204" pitchFamily="49" charset="0"/>
                <a:cs typeface="Consolas" panose="020B0609020204030204" pitchFamily="49" charset="0"/>
              </a:rPr>
              <a:t>| RESOURCE_GROUP_USER        | Server Admin                          |                                                       |</a:t>
            </a:r>
            <a:endParaRPr lang="en-US" altLang="zh-CN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zh-CN">
                <a:latin typeface="Consolas" panose="020B0609020204030204" pitchFamily="49" charset="0"/>
                <a:cs typeface="Consolas" panose="020B0609020204030204" pitchFamily="49" charset="0"/>
              </a:rPr>
              <a:t>| ROLE_ADMIN                 | Server Admin                          |                                                       |</a:t>
            </a:r>
            <a:endParaRPr lang="en-US" altLang="zh-CN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zh-CN">
                <a:latin typeface="Consolas" panose="020B0609020204030204" pitchFamily="49" charset="0"/>
                <a:cs typeface="Consolas" panose="020B0609020204030204" pitchFamily="49" charset="0"/>
              </a:rPr>
              <a:t>+----------------------------+---------------------------------------+-------------------------------------------------------+</a:t>
            </a:r>
            <a:endParaRPr lang="en-US" altLang="zh-CN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zh-CN">
                <a:latin typeface="Consolas" panose="020B0609020204030204" pitchFamily="49" charset="0"/>
                <a:cs typeface="Consolas" panose="020B0609020204030204" pitchFamily="49" charset="0"/>
              </a:rPr>
              <a:t>46 rows in set (0.00 sec)</a:t>
            </a:r>
            <a:endParaRPr lang="en-US" altLang="zh-CN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zh-CN" altLang="en-US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B60062-98E4-4766-87C1-E1864411C658}" type="slidenum">
              <a:rPr lang="en-US" altLang="zh-CN" smtClean="0"/>
            </a:fld>
            <a:endParaRPr lang="en-US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文本框 18"/>
          <p:cNvSpPr txBox="1"/>
          <p:nvPr userDrawn="1"/>
        </p:nvSpPr>
        <p:spPr>
          <a:xfrm>
            <a:off x="0" y="6520929"/>
            <a:ext cx="12192000" cy="46166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endParaRPr lang="zh-CN" altLang="en-US" sz="240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30622"/>
            <a:ext cx="10972800" cy="703151"/>
          </a:xfrm>
        </p:spPr>
        <p:txBody>
          <a:bodyPr/>
          <a:lstStyle>
            <a:lvl1pPr algn="l">
              <a:defRPr sz="3600" b="1" baseline="0">
                <a:solidFill>
                  <a:schemeClr val="bg2">
                    <a:lumMod val="10000"/>
                  </a:schemeClr>
                </a:solidFill>
                <a:latin typeface="Consolas" panose="020B0609020204030204" pitchFamily="49" charset="0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987665"/>
            <a:ext cx="10972800" cy="5435663"/>
          </a:xfrm>
        </p:spPr>
        <p:txBody>
          <a:bodyPr/>
          <a:lstStyle>
            <a:lvl1pPr>
              <a:defRPr sz="2400" b="0" kern="100" spc="-100" baseline="0">
                <a:solidFill>
                  <a:schemeClr val="bg2">
                    <a:lumMod val="10000"/>
                  </a:schemeClr>
                </a:solidFill>
                <a:latin typeface="Consolas" panose="020B0609020204030204" pitchFamily="49" charset="0"/>
                <a:ea typeface="幼圆" pitchFamily="49" charset="-122"/>
              </a:defRPr>
            </a:lvl1pPr>
            <a:lvl2pPr>
              <a:defRPr sz="2000" baseline="0">
                <a:solidFill>
                  <a:schemeClr val="bg2">
                    <a:lumMod val="10000"/>
                  </a:schemeClr>
                </a:solidFill>
                <a:latin typeface="Consolas" panose="020B0609020204030204" pitchFamily="49" charset="0"/>
                <a:ea typeface="幼圆" pitchFamily="49" charset="-122"/>
              </a:defRPr>
            </a:lvl2pPr>
            <a:lvl3pPr>
              <a:defRPr>
                <a:solidFill>
                  <a:schemeClr val="bg2">
                    <a:lumMod val="10000"/>
                  </a:schemeClr>
                </a:solidFill>
              </a:defRPr>
            </a:lvl3pPr>
            <a:lvl4pPr>
              <a:defRPr>
                <a:solidFill>
                  <a:schemeClr val="bg2">
                    <a:lumMod val="10000"/>
                  </a:schemeClr>
                </a:solidFill>
              </a:defRPr>
            </a:lvl4pPr>
            <a:lvl5pPr>
              <a:defRPr>
                <a:solidFill>
                  <a:schemeClr val="bg2">
                    <a:lumMod val="10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cxnSp>
        <p:nvCxnSpPr>
          <p:cNvPr id="5" name="直接连接符 4"/>
          <p:cNvCxnSpPr/>
          <p:nvPr userDrawn="1"/>
        </p:nvCxnSpPr>
        <p:spPr>
          <a:xfrm>
            <a:off x="0" y="908720"/>
            <a:ext cx="12192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文本框 3"/>
          <p:cNvSpPr txBox="1"/>
          <p:nvPr userDrawn="1"/>
        </p:nvSpPr>
        <p:spPr>
          <a:xfrm>
            <a:off x="5243170" y="6596798"/>
            <a:ext cx="23648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400" b="1">
                <a:solidFill>
                  <a:schemeClr val="bg1"/>
                </a:solidFill>
                <a:latin typeface="+mn-lt"/>
                <a:ea typeface="+mj-ea"/>
                <a:cs typeface="Arial" panose="020B0604020202020204" pitchFamily="34" charset="0"/>
              </a:rPr>
              <a:t>用户和权限管理</a:t>
            </a:r>
            <a:endParaRPr lang="zh-CN" altLang="en-US" sz="1400" b="1">
              <a:solidFill>
                <a:schemeClr val="bg1"/>
              </a:solidFill>
              <a:latin typeface="+mn-lt"/>
              <a:ea typeface="+mj-ea"/>
              <a:cs typeface="Arial" panose="020B0604020202020204" pitchFamily="34" charset="0"/>
            </a:endParaRPr>
          </a:p>
        </p:txBody>
      </p:sp>
      <p:sp>
        <p:nvSpPr>
          <p:cNvPr id="6" name="文本框 5"/>
          <p:cNvSpPr txBox="1"/>
          <p:nvPr userDrawn="1"/>
        </p:nvSpPr>
        <p:spPr>
          <a:xfrm>
            <a:off x="10320469" y="6599873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2FA8B54D-5347-4AE6-9BB5-F8CAF14BE9FC}" type="slidenum">
              <a:rPr kumimoji="1" lang="en-US" altLang="zh-CN" sz="1400" b="1" kern="1200" smtClean="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rPr>
            </a:fld>
            <a:endParaRPr kumimoji="1" lang="zh-CN" altLang="en-US" sz="1400" b="1" kern="1200">
              <a:solidFill>
                <a:schemeClr val="bg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文本框 7"/>
          <p:cNvSpPr txBox="1"/>
          <p:nvPr userDrawn="1"/>
        </p:nvSpPr>
        <p:spPr>
          <a:xfrm>
            <a:off x="606619" y="6592094"/>
            <a:ext cx="2993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1400" b="1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rPr>
              <a:t>MySQL</a:t>
            </a:r>
            <a:r>
              <a:rPr lang="zh-CN" altLang="en-US" sz="1400" b="1">
                <a:solidFill>
                  <a:schemeClr val="bg1"/>
                </a:solidFill>
                <a:latin typeface="+mn-lt"/>
                <a:ea typeface="+mj-ea"/>
                <a:cs typeface="Arial" panose="020B0604020202020204" pitchFamily="34" charset="0"/>
              </a:rPr>
              <a:t>数据库系统管理</a:t>
            </a:r>
            <a:endParaRPr lang="zh-CN" altLang="en-US" sz="1400" b="1">
              <a:solidFill>
                <a:schemeClr val="bg1"/>
              </a:solidFill>
              <a:latin typeface="+mn-lt"/>
              <a:ea typeface="+mj-ea"/>
              <a:cs typeface="Arial" panose="020B0604020202020204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hf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9941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1200">
                <a:solidFill>
                  <a:srgbClr val="FFFF89"/>
                </a:solidFill>
              </a:defRPr>
            </a:lvl1pPr>
          </a:lstStyle>
          <a:p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sz="9600">
                <a:solidFill>
                  <a:srgbClr val="FF0000"/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11</a:t>
            </a:r>
            <a:endParaRPr lang="zh-CN" altLang="en-US" sz="9600" dirty="0">
              <a:solidFill>
                <a:srgbClr val="FF0000"/>
              </a:solidFill>
              <a:latin typeface="华文琥珀" panose="02010800040101010101" pitchFamily="2" charset="-122"/>
              <a:ea typeface="华文琥珀" panose="02010800040101010101" pitchFamily="2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927648" y="3501008"/>
            <a:ext cx="6400800" cy="1224136"/>
          </a:xfrm>
        </p:spPr>
        <p:txBody>
          <a:bodyPr/>
          <a:lstStyle/>
          <a:p>
            <a:r>
              <a:rPr lang="zh-CN" altLang="en-US" sz="6000" b="1">
                <a:solidFill>
                  <a:schemeClr val="bg2">
                    <a:lumMod val="10000"/>
                  </a:schemeClr>
                </a:solidFill>
                <a:latin typeface="+mn-ea"/>
              </a:rPr>
              <a:t>用户和权限管理</a:t>
            </a:r>
            <a:endParaRPr lang="zh-CN" altLang="en-US" sz="6000" b="1">
              <a:solidFill>
                <a:schemeClr val="bg2">
                  <a:lumMod val="10000"/>
                </a:schemeClr>
              </a:solidFill>
              <a:latin typeface="+mn-e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修改密码最小长度为</a:t>
            </a:r>
            <a:r>
              <a:rPr lang="en-US" altLang="zh-CN">
                <a:latin typeface="Consolas" panose="020B0609020204030204" pitchFamily="49" charset="0"/>
              </a:rPr>
              <a:t>0</a:t>
            </a:r>
            <a:endParaRPr lang="zh-CN" altLang="en-US">
              <a:latin typeface="Consolas" panose="020B0609020204030204" pitchFamily="49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2200"/>
              <a:t>先修改下面三个参数为</a:t>
            </a:r>
            <a:r>
              <a:rPr lang="en-US" altLang="zh-CN" sz="2200"/>
              <a:t>0</a:t>
            </a:r>
            <a:endParaRPr lang="en-US" altLang="zh-CN" sz="2200"/>
          </a:p>
          <a:p>
            <a:pPr marL="57150" indent="0">
              <a:buNone/>
            </a:pPr>
            <a:r>
              <a:rPr lang="en-US" altLang="zh-CN" sz="2200"/>
              <a:t>mysql&gt; set global validate_password.mixed_case_count=0;</a:t>
            </a:r>
            <a:endParaRPr lang="en-US" altLang="zh-CN" sz="2200"/>
          </a:p>
          <a:p>
            <a:pPr marL="57150" indent="0">
              <a:buNone/>
            </a:pPr>
            <a:r>
              <a:rPr lang="en-US" altLang="zh-CN" sz="2200"/>
              <a:t>mysql&gt; set global validate_password.number_count=0;</a:t>
            </a:r>
            <a:endParaRPr lang="en-US" altLang="zh-CN" sz="2200"/>
          </a:p>
          <a:p>
            <a:pPr marL="57150" indent="0">
              <a:buNone/>
            </a:pPr>
            <a:r>
              <a:rPr lang="en-US" altLang="zh-CN" sz="2200"/>
              <a:t>mysql&gt; set global validate_password.special_char_count=0;</a:t>
            </a:r>
            <a:endParaRPr lang="en-US" altLang="zh-CN" sz="2200"/>
          </a:p>
          <a:p>
            <a:r>
              <a:rPr lang="zh-CN" altLang="en-US" sz="2200"/>
              <a:t>修改</a:t>
            </a:r>
            <a:r>
              <a:rPr lang="en-US" altLang="zh-CN" sz="2200"/>
              <a:t>validate_password_length</a:t>
            </a:r>
            <a:r>
              <a:rPr lang="zh-CN" altLang="en-US" sz="2200"/>
              <a:t>为</a:t>
            </a:r>
            <a:r>
              <a:rPr lang="en-US" altLang="zh-CN" sz="2200"/>
              <a:t>0</a:t>
            </a:r>
            <a:endParaRPr lang="en-US" altLang="zh-CN" sz="2200"/>
          </a:p>
          <a:p>
            <a:pPr marL="57150" indent="0">
              <a:buNone/>
            </a:pPr>
            <a:r>
              <a:rPr lang="en-US" altLang="zh-CN" sz="2200"/>
              <a:t>mysql&gt; set global validate_password.length=0;</a:t>
            </a:r>
            <a:endParaRPr lang="en-US" altLang="zh-CN" sz="2200"/>
          </a:p>
          <a:p>
            <a:r>
              <a:rPr lang="zh-CN" altLang="en-US" sz="2200"/>
              <a:t>设置用户密码为空密码</a:t>
            </a:r>
            <a:endParaRPr lang="en-US" altLang="zh-CN" sz="2200"/>
          </a:p>
          <a:p>
            <a:pPr marL="57150" indent="0">
              <a:buNone/>
            </a:pPr>
            <a:r>
              <a:rPr lang="en-US" altLang="zh-CN" sz="2200"/>
              <a:t>mysql&gt; alter user </a:t>
            </a:r>
            <a:r>
              <a:rPr lang="en-US" altLang="zh-CN" sz="2200" err="1"/>
              <a:t>root@localhost</a:t>
            </a:r>
            <a:r>
              <a:rPr lang="en-US" altLang="zh-CN" sz="2200"/>
              <a:t> identified by '';</a:t>
            </a:r>
            <a:endParaRPr lang="en-US" altLang="zh-CN" sz="2200"/>
          </a:p>
          <a:p>
            <a:pPr marL="0" indent="0">
              <a:buNone/>
            </a:pPr>
            <a:endParaRPr lang="zh-CN" altLang="en-US"/>
          </a:p>
          <a:p>
            <a:pPr lvl="1"/>
            <a:endParaRPr lang="en-US" altLang="zh-CN" sz="18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*设置密码有效期天数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/>
              <a:t>SET PERSIST default_password_lifetime = 180; -- </a:t>
            </a:r>
            <a:r>
              <a:rPr lang="zh-CN" altLang="en-US"/>
              <a:t>口令在</a:t>
            </a:r>
            <a:r>
              <a:rPr lang="en-US" altLang="zh-CN"/>
              <a:t>180</a:t>
            </a:r>
            <a:r>
              <a:rPr lang="zh-CN" altLang="en-US"/>
              <a:t>天后过期</a:t>
            </a:r>
            <a:endParaRPr lang="en-US" altLang="zh-CN"/>
          </a:p>
          <a:p>
            <a:pPr marL="0" indent="0">
              <a:buNone/>
            </a:pPr>
            <a:r>
              <a:rPr lang="en-US" altLang="zh-CN"/>
              <a:t>SET PERSIST default_password_lifetime = 0; -- </a:t>
            </a:r>
            <a:r>
              <a:rPr lang="zh-CN" altLang="en-US"/>
              <a:t>口令永不过期</a:t>
            </a:r>
            <a:endParaRPr lang="en-US" altLang="zh-CN"/>
          </a:p>
          <a:p>
            <a:pPr marL="0" indent="0">
              <a:buNone/>
            </a:pPr>
            <a:r>
              <a:rPr lang="en-US" altLang="zh-CN"/>
              <a:t>CREATE USER 'jeffrey'@'localhost' PASSWORD EXPIRE;</a:t>
            </a:r>
            <a:endParaRPr lang="en-US" altLang="zh-CN"/>
          </a:p>
          <a:p>
            <a:pPr marL="0" indent="0">
              <a:buNone/>
            </a:pPr>
            <a:r>
              <a:rPr lang="en-US" altLang="zh-CN"/>
              <a:t>CREATE USER 'jeffrey'@'localhost' PASSWORD EXPIRE INTERVAL 90 DAY;</a:t>
            </a:r>
            <a:endParaRPr lang="en-US" altLang="zh-CN"/>
          </a:p>
          <a:p>
            <a:pPr marL="0" indent="0">
              <a:buNone/>
            </a:pPr>
            <a:r>
              <a:rPr lang="en-US" altLang="zh-CN"/>
              <a:t>ALTER USER 'jeffrey'@'localhost' PASSWORD EXPIRE INTERVAL 90 DAY;</a:t>
            </a:r>
            <a:endParaRPr lang="en-US" altLang="zh-CN"/>
          </a:p>
          <a:p>
            <a:pPr marL="0" indent="0">
              <a:buNone/>
            </a:pPr>
            <a:r>
              <a:rPr lang="en-US" altLang="zh-CN"/>
              <a:t>CREATE USER 'jeffrey'@'localhost' PASSWORD EXPIRE NEVER;</a:t>
            </a:r>
            <a:endParaRPr lang="en-US" altLang="zh-CN"/>
          </a:p>
          <a:p>
            <a:pPr marL="0" indent="0">
              <a:buNone/>
            </a:pPr>
            <a:r>
              <a:rPr lang="en-US" altLang="zh-CN"/>
              <a:t>ALTER USER 'jeffrey'@'localhost' PASSWORD EXPIRE NEVER;</a:t>
            </a:r>
            <a:endParaRPr lang="en-US" altLang="zh-CN"/>
          </a:p>
          <a:p>
            <a:pPr marL="0" indent="0">
              <a:buNone/>
            </a:pPr>
            <a:r>
              <a:rPr lang="en-US" altLang="zh-CN"/>
              <a:t>CREATE USER 'jeffrey'@'localhost' PASSWORD EXPIRE DEFAULT;</a:t>
            </a:r>
            <a:endParaRPr lang="en-US" altLang="zh-CN"/>
          </a:p>
          <a:p>
            <a:pPr marL="0" indent="0">
              <a:buNone/>
            </a:pPr>
            <a:r>
              <a:rPr lang="en-US" altLang="zh-CN"/>
              <a:t>ALTER USER 'jeffrey'@'localhost' PASSWORD EXPIRE DEFAULT;</a:t>
            </a:r>
            <a:endParaRPr lang="en-US" altLang="zh-CN"/>
          </a:p>
          <a:p>
            <a:pPr marL="0" indent="0">
              <a:buNone/>
            </a:pPr>
            <a:endParaRPr lang="en-US" altLang="zh-CN"/>
          </a:p>
          <a:p>
            <a:pPr marL="0" indent="0">
              <a:buNone/>
            </a:pPr>
            <a:r>
              <a:rPr lang="zh-CN" altLang="en-US"/>
              <a:t>说明：口令过期后，可以登录服务器，但执行命令时会要求修改口令。</a:t>
            </a:r>
            <a:endParaRPr lang="en-US" altLang="zh-CN"/>
          </a:p>
          <a:p>
            <a:pPr marL="0" indent="0">
              <a:buNone/>
            </a:pPr>
            <a:br>
              <a:rPr lang="en-US" altLang="zh-CN"/>
            </a:br>
            <a:br>
              <a:rPr lang="en-US" altLang="zh-CN"/>
            </a:br>
            <a:endParaRPr lang="zh-CN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*设置密码重用限制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/>
              <a:t>To prohibit reusing any of the last 6 passwords or passwords newer than 365 days</a:t>
            </a:r>
            <a:endParaRPr lang="en-US" altLang="zh-CN"/>
          </a:p>
          <a:p>
            <a:pPr marL="0" indent="0">
              <a:buNone/>
            </a:pPr>
            <a:br>
              <a:rPr lang="en-US" altLang="zh-CN"/>
            </a:br>
            <a:r>
              <a:rPr lang="en-US" altLang="zh-CN"/>
              <a:t>SET PERSIST password_history = 6;</a:t>
            </a:r>
            <a:endParaRPr lang="en-US" altLang="zh-CN"/>
          </a:p>
          <a:p>
            <a:pPr marL="0" indent="0">
              <a:buNone/>
            </a:pPr>
            <a:br>
              <a:rPr lang="en-US" altLang="zh-CN"/>
            </a:br>
            <a:r>
              <a:rPr lang="en-US" altLang="zh-CN"/>
              <a:t>SET PERSIST password_reuse_interval = 365;</a:t>
            </a:r>
            <a:endParaRPr lang="en-US" altLang="zh-CN"/>
          </a:p>
          <a:p>
            <a:pPr marL="0" indent="0">
              <a:buNone/>
            </a:pPr>
            <a:br>
              <a:rPr lang="en-US" altLang="zh-CN"/>
            </a:br>
            <a:r>
              <a:rPr lang="en-US" altLang="zh-CN"/>
              <a:t>CREATE USER 'jeffrey'@'localhost‘ PASSWORD HISTORY 5</a:t>
            </a:r>
            <a:br>
              <a:rPr lang="en-US" altLang="zh-CN"/>
            </a:br>
            <a:r>
              <a:rPr lang="en-US" altLang="zh-CN"/>
              <a:t>PASSWORD REUSE INTERVAL 365 DAY;</a:t>
            </a:r>
            <a:endParaRPr lang="en-US" altLang="zh-CN"/>
          </a:p>
          <a:p>
            <a:pPr marL="0" indent="0">
              <a:buNone/>
            </a:pPr>
            <a:br>
              <a:rPr lang="en-US" altLang="zh-CN"/>
            </a:br>
            <a:r>
              <a:rPr lang="en-US" altLang="zh-CN"/>
              <a:t>ALTER USER 'jeffrey'@'localhost‘ PASSWORD HISTORY 5</a:t>
            </a:r>
            <a:br>
              <a:rPr lang="en-US" altLang="zh-CN"/>
            </a:br>
            <a:r>
              <a:rPr lang="en-US" altLang="zh-CN"/>
              <a:t>PASSWORD REUSE INTERVAL 365 DAY;</a:t>
            </a:r>
            <a:br>
              <a:rPr lang="en-US" altLang="zh-CN"/>
            </a:br>
            <a:endParaRPr lang="zh-CN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*查看</a:t>
            </a:r>
            <a:r>
              <a:rPr lang="en-US" altLang="zh-CN"/>
              <a:t>password</a:t>
            </a:r>
            <a:r>
              <a:rPr lang="zh-CN" altLang="en-US"/>
              <a:t>信息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/>
              <a:t>mysql.user</a:t>
            </a:r>
            <a:endParaRPr lang="en-US" altLang="zh-CN"/>
          </a:p>
          <a:p>
            <a:pPr marL="0" indent="0">
              <a:buNone/>
            </a:pPr>
            <a:r>
              <a:rPr lang="en-US" altLang="zh-CN" sz="2000"/>
              <a:t>mysql&gt; select user, password_expired expired, password_last_changed last_change,</a:t>
            </a:r>
            <a:endParaRPr lang="en-US" altLang="zh-CN" sz="2000"/>
          </a:p>
          <a:p>
            <a:pPr marL="0" indent="0">
              <a:buNone/>
            </a:pPr>
            <a:r>
              <a:rPr lang="en-US" altLang="zh-CN" sz="2000"/>
              <a:t>    -&gt; password_lifetime lifetime, password_reuse_history reuse_hist, </a:t>
            </a:r>
            <a:endParaRPr lang="en-US" altLang="zh-CN" sz="2000"/>
          </a:p>
          <a:p>
            <a:pPr marL="0" indent="0">
              <a:buNone/>
            </a:pPr>
            <a:r>
              <a:rPr lang="en-US" altLang="zh-CN" sz="2000"/>
              <a:t>    -&gt; password_reuse_time reuse_time</a:t>
            </a:r>
            <a:endParaRPr lang="en-US" altLang="zh-CN" sz="2000"/>
          </a:p>
          <a:p>
            <a:pPr marL="0" indent="0">
              <a:buNone/>
            </a:pPr>
            <a:r>
              <a:rPr lang="en-US" altLang="zh-CN" sz="2000"/>
              <a:t>    -&gt; from mysql.user</a:t>
            </a:r>
            <a:endParaRPr lang="en-US" altLang="zh-CN" sz="2000"/>
          </a:p>
          <a:p>
            <a:pPr marL="0" indent="0">
              <a:buNone/>
            </a:pPr>
            <a:r>
              <a:rPr lang="en-US" altLang="zh-CN" sz="2000"/>
              <a:t>    -&gt; where user = 'user1';</a:t>
            </a:r>
            <a:endParaRPr lang="en-US" altLang="zh-CN" sz="2000"/>
          </a:p>
          <a:p>
            <a:pPr marL="0" indent="0">
              <a:buNone/>
            </a:pPr>
            <a:r>
              <a:rPr lang="en-US" altLang="zh-CN" sz="2000"/>
              <a:t>+-------+---------+---------------------+----------+------------+------------+</a:t>
            </a:r>
            <a:endParaRPr lang="en-US" altLang="zh-CN" sz="2000"/>
          </a:p>
          <a:p>
            <a:pPr marL="0" indent="0">
              <a:buNone/>
            </a:pPr>
            <a:r>
              <a:rPr lang="en-US" altLang="zh-CN" sz="2000"/>
              <a:t>| user  | expired | last_change         | lifetime | reuse_hist | reuse_time |</a:t>
            </a:r>
            <a:endParaRPr lang="en-US" altLang="zh-CN" sz="2000"/>
          </a:p>
          <a:p>
            <a:pPr marL="0" indent="0">
              <a:buNone/>
            </a:pPr>
            <a:r>
              <a:rPr lang="en-US" altLang="zh-CN" sz="2000"/>
              <a:t>+-------+---------+---------------------+----------+------------+------------+</a:t>
            </a:r>
            <a:endParaRPr lang="en-US" altLang="zh-CN" sz="2000"/>
          </a:p>
          <a:p>
            <a:pPr marL="0" indent="0">
              <a:buNone/>
            </a:pPr>
            <a:r>
              <a:rPr lang="en-US" altLang="zh-CN" sz="2000"/>
              <a:t>| user1 | N       | 2018-08-28 16:16:47 |       90 |          5 |        365 |</a:t>
            </a:r>
            <a:endParaRPr lang="en-US" altLang="zh-CN" sz="2000"/>
          </a:p>
          <a:p>
            <a:pPr marL="0" indent="0">
              <a:buNone/>
            </a:pPr>
            <a:r>
              <a:rPr lang="en-US" altLang="zh-CN" sz="2000"/>
              <a:t>+-------+---------+---------------------+----------+------------+------------+</a:t>
            </a:r>
            <a:endParaRPr lang="en-US" altLang="zh-CN" sz="2000"/>
          </a:p>
          <a:p>
            <a:pPr marL="0" indent="0">
              <a:buNone/>
            </a:pPr>
            <a:endParaRPr lang="en-US" altLang="zh-CN" sz="17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*忘记</a:t>
            </a:r>
            <a:r>
              <a:rPr lang="en-US" altLang="zh-CN" dirty="0"/>
              <a:t>root</a:t>
            </a:r>
            <a:r>
              <a:rPr lang="zh-CN" altLang="en-US" dirty="0"/>
              <a:t>密码后的重置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设置</a:t>
            </a:r>
            <a:r>
              <a:rPr lang="en-US" altLang="zh-CN" dirty="0" err="1"/>
              <a:t>mysql</a:t>
            </a:r>
            <a:r>
              <a:rPr lang="zh-CN" altLang="en-US" dirty="0"/>
              <a:t>启动参数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sz="2200" dirty="0"/>
              <a:t>[</a:t>
            </a:r>
            <a:r>
              <a:rPr lang="en-US" altLang="zh-CN" sz="2200" dirty="0" err="1"/>
              <a:t>root@law</a:t>
            </a:r>
            <a:r>
              <a:rPr lang="en-US" altLang="zh-CN" sz="2200" dirty="0"/>
              <a:t> bin]# </a:t>
            </a:r>
            <a:r>
              <a:rPr lang="en-US" altLang="zh-CN" sz="2200" dirty="0" err="1"/>
              <a:t>systemctl</a:t>
            </a:r>
            <a:r>
              <a:rPr lang="en-US" altLang="zh-CN" sz="2200" dirty="0"/>
              <a:t> set-environment MYSQLD_OPTS="--skip-grant-tables"</a:t>
            </a:r>
            <a:endParaRPr lang="en-US" altLang="zh-CN" sz="2200" dirty="0"/>
          </a:p>
          <a:p>
            <a:r>
              <a:rPr lang="zh-CN" altLang="en-US" dirty="0"/>
              <a:t>重启</a:t>
            </a:r>
            <a:r>
              <a:rPr lang="en-US" altLang="zh-CN" dirty="0" err="1"/>
              <a:t>mysqld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[</a:t>
            </a:r>
            <a:r>
              <a:rPr lang="en-US" altLang="zh-CN" dirty="0" err="1"/>
              <a:t>root@law</a:t>
            </a:r>
            <a:r>
              <a:rPr lang="en-US" altLang="zh-CN" dirty="0"/>
              <a:t> </a:t>
            </a:r>
            <a:r>
              <a:rPr lang="en-US" altLang="zh-CN" dirty="0" err="1"/>
              <a:t>etc</a:t>
            </a:r>
            <a:r>
              <a:rPr lang="en-US" altLang="zh-CN" dirty="0"/>
              <a:t>]# </a:t>
            </a:r>
            <a:r>
              <a:rPr lang="en-US" altLang="zh-CN" dirty="0" err="1"/>
              <a:t>systemctl</a:t>
            </a:r>
            <a:r>
              <a:rPr lang="en-US" altLang="zh-CN" dirty="0"/>
              <a:t> restart </a:t>
            </a:r>
            <a:r>
              <a:rPr lang="en-US" altLang="zh-CN" dirty="0" err="1"/>
              <a:t>mysqld</a:t>
            </a:r>
            <a:endParaRPr lang="en-US" altLang="zh-CN" dirty="0"/>
          </a:p>
          <a:p>
            <a:r>
              <a:rPr lang="zh-CN" altLang="en-US" dirty="0"/>
              <a:t>登录</a:t>
            </a:r>
            <a:r>
              <a:rPr lang="en-US" altLang="zh-CN" dirty="0" err="1"/>
              <a:t>mysql</a:t>
            </a:r>
            <a:r>
              <a:rPr lang="zh-CN" altLang="en-US" dirty="0"/>
              <a:t>，不输入用户和密码直接回车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[</a:t>
            </a:r>
            <a:r>
              <a:rPr lang="en-US" altLang="zh-CN" dirty="0" err="1"/>
              <a:t>root@law</a:t>
            </a:r>
            <a:r>
              <a:rPr lang="en-US" altLang="zh-CN" dirty="0"/>
              <a:t> </a:t>
            </a:r>
            <a:r>
              <a:rPr lang="en-US" altLang="zh-CN" dirty="0" err="1"/>
              <a:t>etc</a:t>
            </a:r>
            <a:r>
              <a:rPr lang="en-US" altLang="zh-CN" dirty="0"/>
              <a:t>]# </a:t>
            </a:r>
            <a:r>
              <a:rPr lang="en-US" altLang="zh-CN" dirty="0" err="1"/>
              <a:t>mysql</a:t>
            </a:r>
            <a:r>
              <a:rPr lang="en-US" altLang="zh-CN" dirty="0"/>
              <a:t> </a:t>
            </a:r>
            <a:endParaRPr lang="en-US" altLang="zh-CN" dirty="0"/>
          </a:p>
          <a:p>
            <a:r>
              <a:rPr lang="zh-CN" altLang="en-US" dirty="0"/>
              <a:t>修改密码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 err="1"/>
              <a:t>mysql</a:t>
            </a:r>
            <a:r>
              <a:rPr lang="en-US" altLang="zh-CN" dirty="0"/>
              <a:t>&gt; flush privileges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 err="1"/>
              <a:t>mysql</a:t>
            </a:r>
            <a:r>
              <a:rPr lang="en-US" altLang="zh-CN" dirty="0"/>
              <a:t>&gt; alter user </a:t>
            </a:r>
            <a:r>
              <a:rPr lang="en-US" altLang="zh-CN" dirty="0" err="1"/>
              <a:t>root@localhost</a:t>
            </a:r>
            <a:r>
              <a:rPr lang="en-US" altLang="zh-CN" dirty="0"/>
              <a:t> identified by 'Root@1995';</a:t>
            </a:r>
            <a:endParaRPr lang="en-US" altLang="zh-CN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zh-CN" altLang="en-US" dirty="0"/>
              <a:t>还原启动参数 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sz="2200" dirty="0"/>
              <a:t>[</a:t>
            </a:r>
            <a:r>
              <a:rPr lang="en-US" altLang="zh-CN" sz="2200" dirty="0" err="1"/>
              <a:t>root@law</a:t>
            </a:r>
            <a:r>
              <a:rPr lang="en-US" altLang="zh-CN" sz="2200" dirty="0"/>
              <a:t> ~]# </a:t>
            </a:r>
            <a:r>
              <a:rPr lang="en-US" altLang="zh-CN" sz="2200" dirty="0" err="1"/>
              <a:t>systemctl</a:t>
            </a:r>
            <a:r>
              <a:rPr lang="en-US" altLang="zh-CN" sz="2200" dirty="0"/>
              <a:t> unset-environment MYSQLD_OPTS="--skip-grant-tables"</a:t>
            </a:r>
            <a:endParaRPr lang="en-US" altLang="zh-CN" sz="2200" dirty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权限层次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global</a:t>
            </a:r>
            <a:r>
              <a:rPr lang="zh-CN" altLang="zh-CN"/>
              <a:t>：</a:t>
            </a:r>
            <a:r>
              <a:rPr lang="en-US" altLang="zh-CN"/>
              <a:t>  </a:t>
            </a:r>
            <a:r>
              <a:rPr lang="zh-CN" altLang="zh-CN"/>
              <a:t>服务器全局生效的权限。</a:t>
            </a:r>
            <a:endParaRPr lang="zh-CN" altLang="zh-CN"/>
          </a:p>
          <a:p>
            <a:pPr lvl="0"/>
            <a:r>
              <a:rPr lang="en-US" altLang="zh-CN"/>
              <a:t>database</a:t>
            </a:r>
            <a:r>
              <a:rPr lang="zh-CN" altLang="zh-CN"/>
              <a:t>：数据库生效的权限。</a:t>
            </a:r>
            <a:endParaRPr lang="zh-CN" altLang="zh-CN"/>
          </a:p>
          <a:p>
            <a:pPr lvl="0"/>
            <a:r>
              <a:rPr lang="en-US" altLang="zh-CN"/>
              <a:t>table</a:t>
            </a:r>
            <a:r>
              <a:rPr lang="zh-CN" altLang="zh-CN"/>
              <a:t>：</a:t>
            </a:r>
            <a:r>
              <a:rPr lang="en-US" altLang="zh-CN"/>
              <a:t>   </a:t>
            </a:r>
            <a:r>
              <a:rPr lang="zh-CN" altLang="zh-CN"/>
              <a:t>指定表生效的权限。</a:t>
            </a:r>
            <a:endParaRPr lang="zh-CN" altLang="zh-CN"/>
          </a:p>
          <a:p>
            <a:pPr lvl="0"/>
            <a:r>
              <a:rPr lang="en-US" altLang="zh-CN"/>
              <a:t>column</a:t>
            </a:r>
            <a:r>
              <a:rPr lang="zh-CN" altLang="zh-CN"/>
              <a:t>：</a:t>
            </a:r>
            <a:r>
              <a:rPr lang="en-US" altLang="zh-CN"/>
              <a:t>  </a:t>
            </a:r>
            <a:r>
              <a:rPr lang="zh-CN" altLang="zh-CN"/>
              <a:t>指定列生效的权限。</a:t>
            </a:r>
            <a:endParaRPr lang="zh-CN" altLang="zh-CN"/>
          </a:p>
          <a:p>
            <a:pPr lvl="0"/>
            <a:r>
              <a:rPr lang="en-US" altLang="zh-CN"/>
              <a:t>routine</a:t>
            </a:r>
            <a:r>
              <a:rPr lang="zh-CN" altLang="zh-CN"/>
              <a:t>：</a:t>
            </a:r>
            <a:r>
              <a:rPr lang="en-US" altLang="zh-CN"/>
              <a:t> </a:t>
            </a:r>
            <a:r>
              <a:rPr lang="zh-CN" altLang="zh-CN"/>
              <a:t>存储过程、函数生效的权限。</a:t>
            </a:r>
            <a:endParaRPr lang="zh-CN" altLang="zh-CN"/>
          </a:p>
          <a:p>
            <a:endParaRPr lang="zh-CN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MySQL</a:t>
            </a:r>
            <a:r>
              <a:rPr lang="zh-CN" altLang="en-US"/>
              <a:t>所有可用权限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980728"/>
            <a:ext cx="10972800" cy="5472607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800"/>
              <a:t>mysql&gt; show privileges;</a:t>
            </a:r>
            <a:endParaRPr lang="en-US" altLang="zh-CN" sz="800"/>
          </a:p>
          <a:p>
            <a:pPr marL="0" indent="0">
              <a:buNone/>
            </a:pPr>
            <a:r>
              <a:rPr lang="en-US" altLang="zh-CN" sz="800"/>
              <a:t>+----------------------------+---------------------------------------+-------------------------------------------------------+</a:t>
            </a:r>
            <a:endParaRPr lang="en-US" altLang="zh-CN" sz="800"/>
          </a:p>
          <a:p>
            <a:pPr marL="0" indent="0">
              <a:buNone/>
            </a:pPr>
            <a:r>
              <a:rPr lang="en-US" altLang="zh-CN" sz="800"/>
              <a:t>| Privilege                  | Context                               | Comment                                               |</a:t>
            </a:r>
            <a:endParaRPr lang="en-US" altLang="zh-CN" sz="800"/>
          </a:p>
          <a:p>
            <a:pPr marL="0" indent="0">
              <a:buNone/>
            </a:pPr>
            <a:r>
              <a:rPr lang="en-US" altLang="zh-CN" sz="800"/>
              <a:t>+----------------------------+---------------------------------------+-------------------------------------------------------+</a:t>
            </a:r>
            <a:endParaRPr lang="en-US" altLang="zh-CN" sz="800"/>
          </a:p>
          <a:p>
            <a:pPr marL="0" indent="0">
              <a:buNone/>
            </a:pPr>
            <a:r>
              <a:rPr lang="en-US" altLang="zh-CN" sz="800"/>
              <a:t>| Alter                      | Tables                                | To alter the table                                    |</a:t>
            </a:r>
            <a:endParaRPr lang="en-US" altLang="zh-CN" sz="800"/>
          </a:p>
          <a:p>
            <a:pPr marL="0" indent="0">
              <a:buNone/>
            </a:pPr>
            <a:r>
              <a:rPr lang="en-US" altLang="zh-CN" sz="800"/>
              <a:t>| Alter routine              | Functions,Procedures                  | To alter or drop stored functions/procedures          |</a:t>
            </a:r>
            <a:endParaRPr lang="en-US" altLang="zh-CN" sz="800"/>
          </a:p>
          <a:p>
            <a:pPr marL="0" indent="0">
              <a:buNone/>
            </a:pPr>
            <a:r>
              <a:rPr lang="en-US" altLang="zh-CN" sz="800"/>
              <a:t>| Create                     | Databases,Tables,Indexes              | To create new databases and tables                    |</a:t>
            </a:r>
            <a:endParaRPr lang="en-US" altLang="zh-CN" sz="800"/>
          </a:p>
          <a:p>
            <a:pPr marL="0" indent="0">
              <a:buNone/>
            </a:pPr>
            <a:r>
              <a:rPr lang="en-US" altLang="zh-CN" sz="800"/>
              <a:t>| Create routine             | Databases                             | To use CREATE FUNCTION/PROCEDURE                      |</a:t>
            </a:r>
            <a:endParaRPr lang="en-US" altLang="zh-CN" sz="800"/>
          </a:p>
          <a:p>
            <a:pPr marL="0" indent="0">
              <a:buNone/>
            </a:pPr>
            <a:r>
              <a:rPr lang="en-US" altLang="zh-CN" sz="800"/>
              <a:t>| Create role                | Server Admin                          | To create new roles                                   |</a:t>
            </a:r>
            <a:endParaRPr lang="en-US" altLang="zh-CN" sz="800"/>
          </a:p>
          <a:p>
            <a:pPr marL="0" indent="0">
              <a:buNone/>
            </a:pPr>
            <a:r>
              <a:rPr lang="en-US" altLang="zh-CN" sz="800"/>
              <a:t>| Create temporary tables    | Databases                             | To use CREATE TEMPORARY TABLE                         |</a:t>
            </a:r>
            <a:endParaRPr lang="en-US" altLang="zh-CN" sz="800"/>
          </a:p>
          <a:p>
            <a:pPr marL="0" indent="0">
              <a:buNone/>
            </a:pPr>
            <a:r>
              <a:rPr lang="en-US" altLang="zh-CN" sz="800"/>
              <a:t>| Create view                | Tables                                | To create new views                                   |</a:t>
            </a:r>
            <a:endParaRPr lang="en-US" altLang="zh-CN" sz="800"/>
          </a:p>
          <a:p>
            <a:pPr marL="0" indent="0">
              <a:buNone/>
            </a:pPr>
            <a:r>
              <a:rPr lang="en-US" altLang="zh-CN" sz="800"/>
              <a:t>| Create user                | Server Admin                          | To create new users                                   |</a:t>
            </a:r>
            <a:endParaRPr lang="en-US" altLang="zh-CN" sz="800"/>
          </a:p>
          <a:p>
            <a:pPr marL="0" indent="0">
              <a:buNone/>
            </a:pPr>
            <a:r>
              <a:rPr lang="en-US" altLang="zh-CN" sz="800"/>
              <a:t>| Delete                     | Tables                                | To delete existing rows                               |</a:t>
            </a:r>
            <a:endParaRPr lang="en-US" altLang="zh-CN" sz="800"/>
          </a:p>
          <a:p>
            <a:pPr marL="0" indent="0">
              <a:buNone/>
            </a:pPr>
            <a:r>
              <a:rPr lang="en-US" altLang="zh-CN" sz="800"/>
              <a:t>| Drop                       | Databases,Tables                      | To drop databases, tables, and views                  |</a:t>
            </a:r>
            <a:endParaRPr lang="en-US" altLang="zh-CN" sz="800"/>
          </a:p>
          <a:p>
            <a:pPr marL="0" indent="0">
              <a:buNone/>
            </a:pPr>
            <a:r>
              <a:rPr lang="en-US" altLang="zh-CN" sz="800"/>
              <a:t>| Drop role                  | Server Admin                          | To drop roles                                         |</a:t>
            </a:r>
            <a:endParaRPr lang="en-US" altLang="zh-CN" sz="800"/>
          </a:p>
          <a:p>
            <a:pPr marL="0" indent="0">
              <a:buNone/>
            </a:pPr>
            <a:r>
              <a:rPr lang="en-US" altLang="zh-CN" sz="800"/>
              <a:t>| Event                      | Server Admin                          | To create, alter, drop and execute events             |</a:t>
            </a:r>
            <a:endParaRPr lang="en-US" altLang="zh-CN" sz="800"/>
          </a:p>
          <a:p>
            <a:pPr marL="0" indent="0">
              <a:buNone/>
            </a:pPr>
            <a:r>
              <a:rPr lang="en-US" altLang="zh-CN" sz="800"/>
              <a:t>| Execute                    | Functions,Procedures                  | To execute stored routines                            |</a:t>
            </a:r>
            <a:endParaRPr lang="en-US" altLang="zh-CN" sz="800"/>
          </a:p>
          <a:p>
            <a:pPr marL="0" indent="0">
              <a:buNone/>
            </a:pPr>
            <a:r>
              <a:rPr lang="en-US" altLang="zh-CN" sz="800"/>
              <a:t>| File                       | File access on server                 | To read and write files on the server                 |</a:t>
            </a:r>
            <a:endParaRPr lang="en-US" altLang="zh-CN" sz="800"/>
          </a:p>
          <a:p>
            <a:pPr marL="0" indent="0">
              <a:buNone/>
            </a:pPr>
            <a:r>
              <a:rPr lang="en-US" altLang="zh-CN" sz="800"/>
              <a:t>| Grant option               | Databases,Tables,Functions,Procedures | To give to other users those privileges you possess   |</a:t>
            </a:r>
            <a:endParaRPr lang="en-US" altLang="zh-CN" sz="800"/>
          </a:p>
          <a:p>
            <a:pPr marL="0" indent="0">
              <a:buNone/>
            </a:pPr>
            <a:r>
              <a:rPr lang="en-US" altLang="zh-CN" sz="800"/>
              <a:t>| Index                      | Tables                                | To create or drop indexes                             |</a:t>
            </a:r>
            <a:endParaRPr lang="en-US" altLang="zh-CN" sz="800"/>
          </a:p>
          <a:p>
            <a:pPr marL="0" indent="0">
              <a:buNone/>
            </a:pPr>
            <a:r>
              <a:rPr lang="en-US" altLang="zh-CN" sz="800"/>
              <a:t>| Insert                     | Tables                                | To insert data into tables                            |</a:t>
            </a:r>
            <a:endParaRPr lang="en-US" altLang="zh-CN" sz="800"/>
          </a:p>
          <a:p>
            <a:pPr marL="0" indent="0">
              <a:buNone/>
            </a:pPr>
            <a:r>
              <a:rPr lang="en-US" altLang="zh-CN" sz="800"/>
              <a:t>| Lock tables                | Databases                             | To use LOCK TABLES (together with SELECT privilege)   |</a:t>
            </a:r>
            <a:endParaRPr lang="en-US" altLang="zh-CN" sz="800"/>
          </a:p>
          <a:p>
            <a:pPr marL="0" indent="0">
              <a:buNone/>
            </a:pPr>
            <a:r>
              <a:rPr lang="en-US" altLang="zh-CN" sz="800"/>
              <a:t>| Process                    | Server Admin                          | To view the plain text of currently executing queries |</a:t>
            </a:r>
            <a:endParaRPr lang="en-US" altLang="zh-CN" sz="800"/>
          </a:p>
          <a:p>
            <a:pPr marL="0" indent="0">
              <a:buNone/>
            </a:pPr>
            <a:r>
              <a:rPr lang="en-US" altLang="zh-CN" sz="800"/>
              <a:t>| Proxy                      | Server Admin                          | To make proxy user possible                           |</a:t>
            </a:r>
            <a:endParaRPr lang="en-US" altLang="zh-CN" sz="800"/>
          </a:p>
          <a:p>
            <a:pPr marL="0" indent="0">
              <a:buNone/>
            </a:pPr>
            <a:r>
              <a:rPr lang="en-US" altLang="zh-CN" sz="800"/>
              <a:t>| References                 | Databases,Tables                      | To have references on tables                          |</a:t>
            </a:r>
            <a:endParaRPr lang="en-US" altLang="zh-CN" sz="800"/>
          </a:p>
          <a:p>
            <a:pPr marL="0" indent="0">
              <a:buNone/>
            </a:pPr>
            <a:r>
              <a:rPr lang="en-US" altLang="zh-CN" sz="800"/>
              <a:t>| Reload                     | Server Admin                          | To reload or refresh tables, logs and privileges      |</a:t>
            </a:r>
            <a:endParaRPr lang="en-US" altLang="zh-CN" sz="800"/>
          </a:p>
          <a:p>
            <a:pPr marL="0" indent="0">
              <a:buNone/>
            </a:pPr>
            <a:r>
              <a:rPr lang="en-US" altLang="zh-CN" sz="800"/>
              <a:t>| Replication client         | Server Admin                          | To ask where the slave or master servers are          |</a:t>
            </a:r>
            <a:endParaRPr lang="en-US" altLang="zh-CN" sz="800"/>
          </a:p>
          <a:p>
            <a:pPr marL="0" indent="0">
              <a:buNone/>
            </a:pPr>
            <a:r>
              <a:rPr lang="en-US" altLang="zh-CN" sz="800"/>
              <a:t>| Replication slave          | Server Admin                          | To read binary log events from the master             |</a:t>
            </a:r>
            <a:endParaRPr lang="en-US" altLang="zh-CN" sz="800"/>
          </a:p>
          <a:p>
            <a:pPr marL="0" indent="0">
              <a:buNone/>
            </a:pPr>
            <a:r>
              <a:rPr lang="en-US" altLang="zh-CN" sz="800"/>
              <a:t>| Select                     | Tables                                | To retrieve rows from table                           |</a:t>
            </a:r>
            <a:endParaRPr lang="en-US" altLang="zh-CN" sz="800"/>
          </a:p>
          <a:p>
            <a:pPr marL="0" indent="0">
              <a:buNone/>
            </a:pPr>
            <a:r>
              <a:rPr lang="en-US" altLang="zh-CN" sz="800"/>
              <a:t>| Show databases             | Server Admin                          | To see all databases with SHOW DATABASES              |</a:t>
            </a:r>
            <a:endParaRPr lang="en-US" altLang="zh-CN" sz="800"/>
          </a:p>
          <a:p>
            <a:pPr marL="0" indent="0">
              <a:buNone/>
            </a:pPr>
            <a:r>
              <a:rPr lang="en-US" altLang="zh-CN" sz="800"/>
              <a:t>| Show view                  | Tables                                | To see views with SHOW CREATE VIEW                    |</a:t>
            </a:r>
            <a:endParaRPr lang="en-US" altLang="zh-CN" sz="800"/>
          </a:p>
          <a:p>
            <a:pPr marL="0" indent="0">
              <a:buNone/>
            </a:pPr>
            <a:r>
              <a:rPr lang="en-US" altLang="zh-CN" sz="800"/>
              <a:t>| Shutdown                   | Server Admin                          | To shut down the server                               |</a:t>
            </a:r>
            <a:endParaRPr lang="en-US" altLang="zh-CN" sz="800"/>
          </a:p>
          <a:p>
            <a:pPr marL="0" indent="0">
              <a:buNone/>
            </a:pPr>
            <a:r>
              <a:rPr lang="en-US" altLang="zh-CN" sz="800"/>
              <a:t>| Super                      | Server Admin                          | To use KILL thread, SET GLOBAL, CHANGE MASTER, etc.   |</a:t>
            </a:r>
            <a:endParaRPr lang="en-US" altLang="zh-CN" sz="800"/>
          </a:p>
          <a:p>
            <a:pPr marL="0" indent="0">
              <a:buNone/>
            </a:pPr>
            <a:r>
              <a:rPr lang="en-US" altLang="zh-CN" sz="800"/>
              <a:t>| Trigger                    | Tables                                | To use triggers                                       |</a:t>
            </a:r>
            <a:endParaRPr lang="en-US" altLang="zh-CN" sz="800"/>
          </a:p>
          <a:p>
            <a:pPr marL="0" indent="0">
              <a:buNone/>
            </a:pPr>
            <a:r>
              <a:rPr lang="en-US" altLang="zh-CN" sz="800"/>
              <a:t>| Create tablespace          | Server Admin                          | To create/alter/drop tablespaces                      |</a:t>
            </a:r>
            <a:endParaRPr lang="en-US" altLang="zh-CN" sz="800"/>
          </a:p>
          <a:p>
            <a:pPr marL="0" indent="0">
              <a:buNone/>
            </a:pPr>
            <a:r>
              <a:rPr lang="en-US" altLang="zh-CN" sz="800"/>
              <a:t>| Update                     | Tables                                | To update existing rows                               |</a:t>
            </a:r>
            <a:endParaRPr lang="en-US" altLang="zh-CN" sz="800"/>
          </a:p>
          <a:p>
            <a:pPr marL="0" indent="0">
              <a:buNone/>
            </a:pPr>
            <a:r>
              <a:rPr lang="en-US" altLang="zh-CN" sz="800"/>
              <a:t>| Usage                      | Server Admin                          | No privileges - allow connect only                    |</a:t>
            </a:r>
            <a:endParaRPr lang="en-US" altLang="zh-CN" sz="800"/>
          </a:p>
          <a:p>
            <a:pPr marL="0" indent="0">
              <a:buNone/>
            </a:pPr>
            <a:endParaRPr lang="zh-CN" altLang="en-US" sz="8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管理权限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zh-CN" altLang="en-US" sz="2000"/>
              <a:t>赋予和收回权限</a:t>
            </a:r>
            <a:endParaRPr lang="en-US" altLang="zh-CN" sz="2000"/>
          </a:p>
          <a:p>
            <a:pPr marL="0" indent="0">
              <a:buNone/>
              <a:defRPr/>
            </a:pPr>
            <a:r>
              <a:rPr lang="en-US" altLang="zh-CN" sz="1800"/>
              <a:t>GRANT </a:t>
            </a:r>
            <a:r>
              <a:rPr lang="en-US" altLang="zh-CN" sz="1800" err="1"/>
              <a:t>priv_type</a:t>
            </a:r>
            <a:r>
              <a:rPr lang="en-US" altLang="zh-CN" sz="1800"/>
              <a:t> ON {*.* | * | db_name.* | </a:t>
            </a:r>
            <a:r>
              <a:rPr lang="en-US" altLang="zh-CN" sz="1800" err="1"/>
              <a:t>table_name</a:t>
            </a:r>
            <a:r>
              <a:rPr lang="en-US" altLang="zh-CN" sz="1800"/>
              <a:t>} TO usernames;</a:t>
            </a:r>
            <a:endParaRPr lang="en-US" altLang="zh-CN" sz="1800"/>
          </a:p>
          <a:p>
            <a:pPr marL="0" indent="0">
              <a:buNone/>
              <a:defRPr/>
            </a:pPr>
            <a:r>
              <a:rPr lang="en-US" altLang="zh-CN" sz="1800"/>
              <a:t>REVOKE </a:t>
            </a:r>
            <a:r>
              <a:rPr lang="en-US" altLang="zh-CN" sz="1800" err="1"/>
              <a:t>priv_type</a:t>
            </a:r>
            <a:r>
              <a:rPr lang="en-US" altLang="zh-CN" sz="1800"/>
              <a:t> ON {*.* | * | db_name.* | </a:t>
            </a:r>
            <a:r>
              <a:rPr lang="en-US" altLang="zh-CN" sz="1800" err="1"/>
              <a:t>table_name</a:t>
            </a:r>
            <a:r>
              <a:rPr lang="en-US" altLang="zh-CN" sz="1800"/>
              <a:t>} FROM usernames;</a:t>
            </a:r>
            <a:endParaRPr lang="en-US" altLang="zh-CN" sz="1800"/>
          </a:p>
          <a:p>
            <a:pPr marL="0" indent="0">
              <a:buNone/>
              <a:defRPr/>
            </a:pPr>
            <a:r>
              <a:rPr lang="zh-CN" altLang="en-US" sz="1800">
                <a:latin typeface="楷体" panose="02010609060101010101" pitchFamily="49" charset="-122"/>
                <a:ea typeface="楷体" panose="02010609060101010101" pitchFamily="49" charset="-122"/>
              </a:rPr>
              <a:t>说明：单个</a:t>
            </a:r>
            <a:r>
              <a:rPr lang="en-US" altLang="zh-CN" sz="1800">
                <a:latin typeface="楷体" panose="02010609060101010101" pitchFamily="49" charset="-122"/>
                <a:ea typeface="楷体" panose="02010609060101010101" pitchFamily="49" charset="-122"/>
              </a:rPr>
              <a:t>*</a:t>
            </a:r>
            <a:r>
              <a:rPr lang="zh-CN" altLang="en-US" sz="1800">
                <a:latin typeface="楷体" panose="02010609060101010101" pitchFamily="49" charset="-122"/>
                <a:ea typeface="楷体" panose="02010609060101010101" pitchFamily="49" charset="-122"/>
              </a:rPr>
              <a:t>表示当前数据库内的所有对象</a:t>
            </a:r>
            <a:endParaRPr lang="en-US" altLang="zh-CN" sz="180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zh-CN" altLang="en-US" sz="2000"/>
              <a:t>赋予权限</a:t>
            </a:r>
            <a:endParaRPr lang="en-US" altLang="zh-CN" sz="2000"/>
          </a:p>
          <a:p>
            <a:pPr marL="0" indent="0">
              <a:buNone/>
              <a:defRPr/>
            </a:pPr>
            <a:r>
              <a:rPr lang="en-US" altLang="zh-CN" sz="1800"/>
              <a:t>grant all on *.* to user1 with grant option</a:t>
            </a:r>
            <a:endParaRPr lang="en-US" altLang="zh-CN" sz="1800"/>
          </a:p>
          <a:p>
            <a:pPr marL="0" indent="0">
              <a:buNone/>
              <a:defRPr/>
            </a:pPr>
            <a:r>
              <a:rPr lang="en-US" altLang="zh-CN" sz="1800"/>
              <a:t>grant all on db1.t to user1</a:t>
            </a:r>
            <a:endParaRPr lang="en-US" altLang="zh-CN" sz="1800"/>
          </a:p>
          <a:p>
            <a:pPr marL="0" indent="0">
              <a:buNone/>
              <a:defRPr/>
            </a:pPr>
            <a:r>
              <a:rPr lang="en-US" altLang="zh-CN" sz="1800"/>
              <a:t>grant all on db1.* to user1</a:t>
            </a:r>
            <a:endParaRPr lang="en-US" altLang="zh-CN" sz="1800"/>
          </a:p>
          <a:p>
            <a:pPr marL="0" indent="0">
              <a:buNone/>
              <a:defRPr/>
            </a:pPr>
            <a:r>
              <a:rPr lang="en-US" altLang="zh-CN" sz="1800" b="1"/>
              <a:t>grant select on</a:t>
            </a:r>
            <a:r>
              <a:rPr lang="en-US" altLang="zh-CN" sz="1800" b="1">
                <a:solidFill>
                  <a:srgbClr val="FF0000"/>
                </a:solidFill>
              </a:rPr>
              <a:t> db1</a:t>
            </a:r>
            <a:r>
              <a:rPr lang="en-US" altLang="zh-CN" sz="1800" b="1"/>
              <a:t>.* to user1</a:t>
            </a:r>
            <a:endParaRPr lang="en-US" altLang="zh-CN" sz="1800" b="1"/>
          </a:p>
          <a:p>
            <a:pPr marL="0" indent="0">
              <a:buNone/>
              <a:defRPr/>
            </a:pPr>
            <a:r>
              <a:rPr lang="en-US" altLang="zh-CN" sz="1800"/>
              <a:t>mysql&gt; grant insert on db1.t to user1;</a:t>
            </a:r>
            <a:endParaRPr lang="en-US" altLang="zh-CN" sz="1800"/>
          </a:p>
          <a:p>
            <a:pPr marL="0" indent="0">
              <a:buNone/>
              <a:defRPr/>
            </a:pPr>
            <a:r>
              <a:rPr lang="en-US" altLang="zh-CN" sz="1800"/>
              <a:t>mysql&gt; grant select(a</a:t>
            </a:r>
            <a:r>
              <a:rPr lang="zh-CN" altLang="en-US" sz="1800"/>
              <a:t>，</a:t>
            </a:r>
            <a:r>
              <a:rPr lang="en-US" altLang="zh-CN" sz="1800"/>
              <a:t>b) on db1.t to user1;</a:t>
            </a:r>
            <a:endParaRPr lang="en-US" altLang="zh-CN" sz="1800"/>
          </a:p>
          <a:p>
            <a:pPr marL="0" indent="0">
              <a:buNone/>
              <a:defRPr/>
            </a:pPr>
            <a:r>
              <a:rPr lang="en-US" altLang="zh-CN" sz="1800"/>
              <a:t>mysql&gt; grant select, insert on db.t to law;</a:t>
            </a:r>
            <a:endParaRPr lang="en-US" altLang="zh-CN" sz="1800"/>
          </a:p>
          <a:p>
            <a:pPr marL="0" indent="0">
              <a:buNone/>
              <a:defRPr/>
            </a:pPr>
            <a:endParaRPr lang="zh-CN" altLang="en-US" sz="1800"/>
          </a:p>
          <a:p>
            <a:endParaRPr lang="zh-CN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几个特殊权限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/>
              <a:t>usage</a:t>
            </a:r>
            <a:endParaRPr lang="en-US" altLang="zh-CN"/>
          </a:p>
          <a:p>
            <a:pPr lvl="1"/>
            <a:r>
              <a:rPr lang="zh-CN" altLang="en-US"/>
              <a:t>新建用户自动赋予权限：</a:t>
            </a:r>
            <a:r>
              <a:rPr lang="en-US" altLang="zh-CN"/>
              <a:t>USAGE ON *.*</a:t>
            </a:r>
            <a:endParaRPr lang="en-US" altLang="zh-CN"/>
          </a:p>
          <a:p>
            <a:pPr lvl="1"/>
            <a:r>
              <a:rPr lang="en-US" altLang="zh-CN"/>
              <a:t>Comment: No privileges - allow connect only</a:t>
            </a:r>
            <a:endParaRPr lang="en-US" altLang="zh-CN"/>
          </a:p>
          <a:p>
            <a:pPr lvl="1"/>
            <a:r>
              <a:rPr lang="zh-CN" altLang="en-US"/>
              <a:t>只能访问</a:t>
            </a:r>
            <a:r>
              <a:rPr lang="en-US" altLang="zh-CN"/>
              <a:t>information_schema</a:t>
            </a:r>
            <a:r>
              <a:rPr lang="zh-CN" altLang="en-US"/>
              <a:t>数据库</a:t>
            </a:r>
            <a:endParaRPr lang="en-US" altLang="zh-CN"/>
          </a:p>
          <a:p>
            <a:r>
              <a:rPr lang="en-US" altLang="zh-CN"/>
              <a:t>create/drop</a:t>
            </a:r>
            <a:endParaRPr lang="en-US" altLang="zh-CN"/>
          </a:p>
          <a:p>
            <a:pPr lvl="1"/>
            <a:r>
              <a:rPr lang="zh-CN" altLang="en-US"/>
              <a:t>创建数据库或表的权限</a:t>
            </a:r>
            <a:endParaRPr lang="zh-CN" altLang="en-US"/>
          </a:p>
          <a:p>
            <a:pPr lvl="1"/>
            <a:r>
              <a:rPr lang="en-US" altLang="zh-CN" sz="2000">
                <a:sym typeface="+mn-ea"/>
              </a:rPr>
              <a:t>grant create on db1.* to user1;</a:t>
            </a:r>
            <a:endParaRPr lang="en-US" altLang="zh-CN" sz="2000"/>
          </a:p>
          <a:p>
            <a:pPr marL="0" indent="0">
              <a:buNone/>
              <a:defRPr/>
            </a:pPr>
            <a:r>
              <a:rPr lang="en-US" altLang="zh-CN" sz="200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    </a:t>
            </a:r>
            <a:r>
              <a:rPr lang="zh-CN" altLang="en-US" sz="200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说明：用户对自己创建的库和表没有其他权限</a:t>
            </a:r>
            <a:endParaRPr lang="zh-CN" altLang="en-US" sz="2000">
              <a:latin typeface="楷体" panose="02010609060101010101" pitchFamily="49" charset="-122"/>
              <a:ea typeface="楷体" panose="02010609060101010101" pitchFamily="49" charset="-122"/>
              <a:sym typeface="+mn-ea"/>
            </a:endParaRPr>
          </a:p>
          <a:p>
            <a:pPr marL="0" indent="0">
              <a:buNone/>
              <a:defRPr/>
            </a:pPr>
            <a:r>
              <a:rPr lang="zh-CN" altLang="en-US" sz="200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 </a:t>
            </a:r>
            <a:r>
              <a:rPr lang="en-US" altLang="zh-CN" sz="200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         create on db1.t to user1</a:t>
            </a:r>
            <a:r>
              <a:rPr lang="zh-CN" altLang="en-US" sz="200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，则只能在</a:t>
            </a:r>
            <a:r>
              <a:rPr lang="en-US" altLang="zh-CN" sz="200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db1</a:t>
            </a:r>
            <a:r>
              <a:rPr lang="zh-CN" altLang="en-US" sz="200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中创建表</a:t>
            </a:r>
            <a:r>
              <a:rPr lang="en-US" altLang="zh-CN" sz="200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t</a:t>
            </a:r>
            <a:r>
              <a:rPr lang="zh-CN" altLang="en-US" sz="200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，没有建库权限。</a:t>
            </a:r>
            <a:endParaRPr lang="zh-CN" altLang="en-US" sz="2000">
              <a:latin typeface="楷体" panose="02010609060101010101" pitchFamily="49" charset="-122"/>
              <a:ea typeface="楷体" panose="02010609060101010101" pitchFamily="49" charset="-122"/>
              <a:sym typeface="+mn-ea"/>
            </a:endParaRPr>
          </a:p>
          <a:p>
            <a:pPr algn="l">
              <a:buClrTx/>
              <a:buSzTx/>
            </a:pPr>
            <a:r>
              <a:rPr lang="en-US" altLang="zh-CN"/>
              <a:t>index</a:t>
            </a:r>
            <a:endParaRPr lang="en-US" altLang="zh-CN"/>
          </a:p>
          <a:p>
            <a:pPr lvl="1"/>
            <a:r>
              <a:rPr lang="zh-CN" altLang="en-US"/>
              <a:t>可在相关表上创建索引</a:t>
            </a:r>
            <a:endParaRPr lang="en-US" altLang="zh-CN"/>
          </a:p>
          <a:p>
            <a:pPr lvl="1"/>
            <a:r>
              <a:rPr lang="zh-CN" altLang="en-US"/>
              <a:t>可删除用户自己创建的索引，不需要另外赋权</a:t>
            </a:r>
            <a:endParaRPr lang="en-US" altLang="zh-CN"/>
          </a:p>
          <a:p>
            <a:r>
              <a:rPr lang="en-US" altLang="zh-CN"/>
              <a:t>references</a:t>
            </a:r>
            <a:endParaRPr lang="en-US" altLang="zh-CN"/>
          </a:p>
          <a:p>
            <a:pPr lvl="1"/>
            <a:r>
              <a:rPr lang="zh-CN" altLang="en-US"/>
              <a:t>把外键指向指定表的权限，对操作的表还需</a:t>
            </a:r>
            <a:r>
              <a:rPr lang="en-US" altLang="zh-CN"/>
              <a:t>create</a:t>
            </a:r>
            <a:r>
              <a:rPr lang="zh-CN" altLang="en-US"/>
              <a:t>或</a:t>
            </a:r>
            <a:r>
              <a:rPr lang="en-US" altLang="zh-CN"/>
              <a:t>alter</a:t>
            </a:r>
            <a:r>
              <a:rPr lang="zh-CN" altLang="en-US"/>
              <a:t>权限</a:t>
            </a:r>
            <a:endParaRPr lang="zh-CN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赋予存储过程的执行权限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 err="1"/>
              <a:t>mysql</a:t>
            </a:r>
            <a:r>
              <a:rPr lang="en-US" altLang="zh-CN" dirty="0"/>
              <a:t>&gt; grant execute on </a:t>
            </a:r>
            <a:r>
              <a:rPr lang="en-US" altLang="zh-CN" b="1" dirty="0"/>
              <a:t>procedure</a:t>
            </a:r>
            <a:r>
              <a:rPr lang="en-US" altLang="zh-CN" dirty="0"/>
              <a:t> db.proc1 to user1;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Query OK, 0 rows affected (0.06 sec)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说明：不要漏掉</a:t>
            </a:r>
            <a:r>
              <a:rPr lang="en-US" altLang="zh-CN" dirty="0"/>
              <a:t>procedure</a:t>
            </a:r>
            <a:r>
              <a:rPr lang="zh-CN" altLang="en-US" dirty="0"/>
              <a:t>关键字</a:t>
            </a:r>
            <a:endParaRPr lang="zh-CN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管理用户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zh-CN" altLang="en-US"/>
              <a:t>内置用户</a:t>
            </a:r>
            <a:endParaRPr lang="en-US" altLang="zh-CN"/>
          </a:p>
          <a:p>
            <a:pPr marL="57150" lvl="1" indent="0">
              <a:buNone/>
              <a:defRPr/>
            </a:pPr>
            <a:r>
              <a:rPr lang="en-US" altLang="zh-CN" kern="100" spc="-100"/>
              <a:t>'root'@'localhost'</a:t>
            </a:r>
            <a:endParaRPr lang="en-US" altLang="zh-CN" kern="100" spc="-100"/>
          </a:p>
          <a:p>
            <a:pPr marL="57150" lvl="1" indent="0">
              <a:buNone/>
              <a:defRPr/>
            </a:pPr>
            <a:r>
              <a:rPr lang="en-US" altLang="zh-CN" kern="100" spc="-100"/>
              <a:t>'mysql.sys'@'localhost' </a:t>
            </a:r>
            <a:endParaRPr lang="en-US" altLang="zh-CN" kern="100" spc="-100"/>
          </a:p>
          <a:p>
            <a:pPr marL="57150" lvl="1" indent="0">
              <a:buNone/>
              <a:defRPr/>
            </a:pPr>
            <a:r>
              <a:rPr lang="en-US" altLang="zh-CN" kern="100" spc="-100"/>
              <a:t>'mysql.session'@'localhost'</a:t>
            </a:r>
            <a:endParaRPr lang="en-US" altLang="zh-CN" kern="100" spc="-100"/>
          </a:p>
          <a:p>
            <a:pPr marL="57150" lvl="1" indent="0">
              <a:buNone/>
              <a:defRPr/>
            </a:pPr>
            <a:r>
              <a:rPr lang="en-US" altLang="zh-CN" kern="100" spc="-100"/>
              <a:t>'mysql.infoschema'@'localhost' </a:t>
            </a:r>
            <a:endParaRPr lang="en-US" altLang="zh-CN" kern="100" spc="-10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zh-CN" altLang="en-US"/>
              <a:t>创建用户</a:t>
            </a:r>
            <a:endParaRPr lang="zh-CN" altLang="en-US"/>
          </a:p>
          <a:p>
            <a:pPr marL="57150" lvl="1" indent="0">
              <a:buNone/>
              <a:defRPr/>
            </a:pPr>
            <a:r>
              <a:rPr lang="en-US" altLang="zh-CN" b="1" kern="100" spc="-100"/>
              <a:t>mysql&gt; create user law identified by 'law';     </a:t>
            </a:r>
            <a:r>
              <a:rPr lang="en-US" altLang="zh-CN" kern="100" spc="-100"/>
              <a:t>#</a:t>
            </a:r>
            <a:r>
              <a:rPr lang="zh-CN" altLang="en-US" kern="100" spc="-100"/>
              <a:t>默认为</a:t>
            </a:r>
            <a:r>
              <a:rPr lang="en-US" altLang="zh-CN" kern="100" spc="-100"/>
              <a:t>law@'%'</a:t>
            </a:r>
            <a:endParaRPr lang="en-US" altLang="zh-CN" kern="100" spc="-100"/>
          </a:p>
          <a:p>
            <a:pPr marL="57150" lvl="1" indent="0">
              <a:buNone/>
              <a:defRPr/>
            </a:pPr>
            <a:r>
              <a:rPr lang="en-US" altLang="zh-CN" kern="100" spc="-100"/>
              <a:t>mysql&gt; create user tian@'%' identified by 'tian';</a:t>
            </a:r>
            <a:endParaRPr lang="en-US" altLang="zh-CN" kern="100" spc="-100"/>
          </a:p>
          <a:p>
            <a:pPr marL="57150" lvl="1" indent="0">
              <a:buNone/>
              <a:defRPr/>
            </a:pPr>
            <a:r>
              <a:rPr lang="en-US" altLang="zh-CN" kern="100" spc="-100"/>
              <a:t>mysql&gt; create user law@% identified by 'law';</a:t>
            </a:r>
            <a:endParaRPr lang="en-US" altLang="zh-CN" kern="100" spc="-10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zh-CN" altLang="en-US"/>
              <a:t>删除用户（此用户创建的对象并未删除）</a:t>
            </a:r>
            <a:endParaRPr lang="en-US" altLang="zh-CN"/>
          </a:p>
          <a:p>
            <a:pPr marL="57150" lvl="1" indent="0">
              <a:buNone/>
              <a:defRPr/>
            </a:pPr>
            <a:r>
              <a:rPr lang="en-US" altLang="zh-CN" sz="2200" kern="100" spc="-100"/>
              <a:t>mysql&gt; drop user law;</a:t>
            </a:r>
            <a:endParaRPr lang="en-US" altLang="zh-CN" sz="2200" kern="100" spc="-100"/>
          </a:p>
          <a:p>
            <a:pPr>
              <a:defRPr/>
            </a:pPr>
            <a:r>
              <a:rPr lang="zh-CN" altLang="en-US"/>
              <a:t>锁住</a:t>
            </a:r>
            <a:r>
              <a:rPr lang="en-US" altLang="zh-CN"/>
              <a:t>/</a:t>
            </a:r>
            <a:r>
              <a:rPr lang="zh-CN" altLang="en-US"/>
              <a:t>解锁用户</a:t>
            </a:r>
            <a:endParaRPr lang="en-US" altLang="zh-CN"/>
          </a:p>
          <a:p>
            <a:pPr marL="57150" lvl="1" indent="0">
              <a:buNone/>
              <a:defRPr/>
            </a:pPr>
            <a:r>
              <a:rPr lang="en-US" altLang="zh-CN" kern="100" spc="-100"/>
              <a:t>mysql&gt; alter user law account lock;</a:t>
            </a:r>
            <a:endParaRPr lang="en-US" altLang="zh-CN" kern="100" spc="-100"/>
          </a:p>
          <a:p>
            <a:pPr marL="57150" lvl="1" indent="0">
              <a:buNone/>
              <a:defRPr/>
            </a:pPr>
            <a:r>
              <a:rPr lang="en-US" altLang="zh-CN" kern="100" spc="-100"/>
              <a:t>mysql&gt; alter user law account unlock;</a:t>
            </a:r>
            <a:endParaRPr lang="en-US" altLang="zh-CN" kern="100" spc="-100"/>
          </a:p>
          <a:p>
            <a:pPr marL="0" indent="0">
              <a:buNone/>
              <a:defRPr/>
            </a:pPr>
            <a:endParaRPr lang="en-US" altLang="zh-CN" sz="2000"/>
          </a:p>
          <a:p>
            <a:pPr marL="0" indent="0">
              <a:buNone/>
              <a:defRPr/>
            </a:pPr>
            <a:endParaRPr lang="en-US" altLang="zh-CN" sz="20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查询权限信息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查询自己的权限</a:t>
            </a:r>
            <a:endParaRPr lang="en-US" altLang="zh-CN"/>
          </a:p>
          <a:p>
            <a:pPr marL="0" indent="0">
              <a:buNone/>
            </a:pPr>
            <a:r>
              <a:rPr lang="en-US" altLang="zh-CN" sz="2000"/>
              <a:t>mysql&gt; show grants;</a:t>
            </a:r>
            <a:endParaRPr lang="en-US" altLang="zh-CN" sz="2000"/>
          </a:p>
          <a:p>
            <a:r>
              <a:rPr lang="en-US" altLang="zh-CN"/>
              <a:t>root</a:t>
            </a:r>
            <a:r>
              <a:rPr lang="zh-CN" altLang="en-US"/>
              <a:t>帐号查询其他帐号</a:t>
            </a:r>
            <a:endParaRPr lang="en-US" altLang="zh-CN"/>
          </a:p>
          <a:p>
            <a:pPr marL="0" indent="0">
              <a:buNone/>
            </a:pPr>
            <a:r>
              <a:rPr lang="en-US" altLang="zh-CN" sz="2000"/>
              <a:t>mysql&gt; show grants for user1@localhost;</a:t>
            </a:r>
            <a:endParaRPr lang="en-US" altLang="zh-CN" sz="2000"/>
          </a:p>
          <a:p>
            <a:pPr marL="0" indent="0">
              <a:buNone/>
            </a:pPr>
            <a:r>
              <a:rPr lang="en-US" altLang="zh-CN" sz="2000"/>
              <a:t>mysql&gt; show grants for law;</a:t>
            </a:r>
            <a:endParaRPr lang="en-US" altLang="zh-CN" sz="2000"/>
          </a:p>
          <a:p>
            <a:pPr marL="0" indent="0">
              <a:buNone/>
            </a:pPr>
            <a:r>
              <a:rPr lang="en-US" altLang="zh-CN" sz="2000"/>
              <a:t>+------------------------------------------+</a:t>
            </a:r>
            <a:endParaRPr lang="en-US" altLang="zh-CN" sz="2000"/>
          </a:p>
          <a:p>
            <a:pPr marL="0" indent="0">
              <a:buNone/>
            </a:pPr>
            <a:r>
              <a:rPr lang="en-US" altLang="zh-CN" sz="2000"/>
              <a:t>| Grants for law@%                         |</a:t>
            </a:r>
            <a:endParaRPr lang="en-US" altLang="zh-CN" sz="2000"/>
          </a:p>
          <a:p>
            <a:pPr marL="0" indent="0">
              <a:buNone/>
            </a:pPr>
            <a:r>
              <a:rPr lang="en-US" altLang="zh-CN" sz="2000"/>
              <a:t>+------------------------------------------+</a:t>
            </a:r>
            <a:endParaRPr lang="en-US" altLang="zh-CN" sz="2000"/>
          </a:p>
          <a:p>
            <a:pPr marL="0" indent="0">
              <a:buNone/>
            </a:pPr>
            <a:r>
              <a:rPr lang="en-US" altLang="zh-CN" sz="2000"/>
              <a:t>| GRANT USAGE ON *.* TO `law`@`%`          |</a:t>
            </a:r>
            <a:endParaRPr lang="en-US" altLang="zh-CN" sz="2000"/>
          </a:p>
          <a:p>
            <a:pPr marL="0" indent="0">
              <a:buNone/>
            </a:pPr>
            <a:r>
              <a:rPr lang="en-US" altLang="zh-CN" sz="2000"/>
              <a:t>| GRANT CREATE ON `db1`.* TO `law`@`%`     |</a:t>
            </a:r>
            <a:endParaRPr lang="en-US" altLang="zh-CN" sz="2000"/>
          </a:p>
          <a:p>
            <a:pPr marL="0" indent="0">
              <a:buNone/>
            </a:pPr>
            <a:r>
              <a:rPr lang="en-US" altLang="zh-CN" sz="2000"/>
              <a:t>| GRANT SELECT ON `law`.* TO `law`@`%`     |</a:t>
            </a:r>
            <a:endParaRPr lang="en-US" altLang="zh-CN" sz="2000"/>
          </a:p>
          <a:p>
            <a:pPr marL="0" indent="0">
              <a:buNone/>
            </a:pPr>
            <a:r>
              <a:rPr lang="en-US" altLang="zh-CN" sz="2000"/>
              <a:t>| GRANT SELECT ON `law`.`emp` TO `law`@`%` |</a:t>
            </a:r>
            <a:endParaRPr lang="en-US" altLang="zh-CN" sz="2000"/>
          </a:p>
          <a:p>
            <a:pPr marL="0" indent="0">
              <a:buNone/>
            </a:pPr>
            <a:r>
              <a:rPr lang="en-US" altLang="zh-CN" sz="2000"/>
              <a:t>+------------------------------------------+</a:t>
            </a:r>
            <a:endParaRPr lang="en-US" altLang="zh-CN" sz="2000"/>
          </a:p>
          <a:p>
            <a:r>
              <a:rPr lang="zh-CN" altLang="en-US"/>
              <a:t>查询</a:t>
            </a:r>
            <a:r>
              <a:rPr lang="en-US" altLang="zh-CN"/>
              <a:t>mysql</a:t>
            </a:r>
            <a:r>
              <a:rPr lang="zh-CN" altLang="en-US"/>
              <a:t>数据库中的系统表</a:t>
            </a:r>
            <a:endParaRPr lang="zh-CN" altLang="en-US"/>
          </a:p>
          <a:p>
            <a:endParaRPr lang="zh-CN" alt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权限相关系统表</a:t>
            </a:r>
            <a:r>
              <a:rPr lang="en-US" altLang="zh-CN"/>
              <a:t>(</a:t>
            </a:r>
            <a:r>
              <a:rPr lang="en-US" altLang="zh-CN">
                <a:latin typeface="Consolas" panose="020B0609020204030204" pitchFamily="49" charset="0"/>
              </a:rPr>
              <a:t>mysql</a:t>
            </a:r>
            <a:r>
              <a:rPr lang="en-US" altLang="zh-CN"/>
              <a:t>)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67408" y="1052736"/>
            <a:ext cx="10873208" cy="5215386"/>
          </a:xfrm>
        </p:spPr>
        <p:txBody>
          <a:bodyPr/>
          <a:lstStyle/>
          <a:p>
            <a:r>
              <a:rPr lang="en-US" altLang="zh-CN"/>
              <a:t>global:  user</a:t>
            </a:r>
            <a:endParaRPr lang="en-US" altLang="zh-CN"/>
          </a:p>
          <a:p>
            <a:pPr lvl="1"/>
            <a:r>
              <a:rPr lang="zh-CN" altLang="en-US"/>
              <a:t>通过执行</a:t>
            </a:r>
            <a:r>
              <a:rPr lang="en-US" altLang="zh-CN"/>
              <a:t>grant </a:t>
            </a:r>
            <a:r>
              <a:rPr lang="en-US" altLang="zh-CN" i="1"/>
              <a:t>priv</a:t>
            </a:r>
            <a:r>
              <a:rPr lang="en-US" altLang="zh-CN"/>
              <a:t> on *.* to</a:t>
            </a:r>
            <a:r>
              <a:rPr lang="zh-CN" altLang="en-US"/>
              <a:t> </a:t>
            </a:r>
            <a:r>
              <a:rPr lang="en-US" altLang="zh-CN" i="1"/>
              <a:t>user</a:t>
            </a:r>
            <a:r>
              <a:rPr lang="zh-CN" altLang="en-US"/>
              <a:t>赋予的权限</a:t>
            </a:r>
            <a:endParaRPr lang="en-US" altLang="zh-CN"/>
          </a:p>
          <a:p>
            <a:pPr lvl="1"/>
            <a:r>
              <a:rPr lang="zh-CN" altLang="en-US"/>
              <a:t>每个用户一行，</a:t>
            </a:r>
            <a:r>
              <a:rPr lang="en-US" altLang="zh-CN"/>
              <a:t> </a:t>
            </a:r>
            <a:r>
              <a:rPr lang="zh-CN" altLang="en-US"/>
              <a:t>每个权限一列，以</a:t>
            </a:r>
            <a:r>
              <a:rPr lang="en-US" altLang="zh-CN"/>
              <a:t>Y</a:t>
            </a:r>
            <a:r>
              <a:rPr lang="zh-CN" altLang="en-US"/>
              <a:t>和</a:t>
            </a:r>
            <a:r>
              <a:rPr lang="en-US" altLang="zh-CN"/>
              <a:t>N</a:t>
            </a:r>
            <a:r>
              <a:rPr lang="zh-CN" altLang="en-US"/>
              <a:t>标识是否赋予相关权限</a:t>
            </a:r>
            <a:endParaRPr lang="en-US" altLang="zh-CN"/>
          </a:p>
          <a:p>
            <a:r>
              <a:rPr lang="en-US" altLang="zh-CN"/>
              <a:t>database: db </a:t>
            </a:r>
            <a:endParaRPr lang="en-US" altLang="zh-CN"/>
          </a:p>
          <a:p>
            <a:pPr lvl="1"/>
            <a:r>
              <a:rPr lang="zh-CN" altLang="en-US"/>
              <a:t>执行</a:t>
            </a:r>
            <a:r>
              <a:rPr lang="en-US" altLang="zh-CN"/>
              <a:t>grant </a:t>
            </a:r>
            <a:r>
              <a:rPr lang="en-US" altLang="zh-CN" i="1"/>
              <a:t>priv</a:t>
            </a:r>
            <a:r>
              <a:rPr lang="en-US" altLang="zh-CN"/>
              <a:t> on </a:t>
            </a:r>
            <a:r>
              <a:rPr lang="en-US" altLang="zh-CN" i="1"/>
              <a:t>db</a:t>
            </a:r>
            <a:r>
              <a:rPr lang="en-US" altLang="zh-CN"/>
              <a:t>.* to </a:t>
            </a:r>
            <a:r>
              <a:rPr lang="en-US" altLang="zh-CN" i="1"/>
              <a:t>user</a:t>
            </a:r>
            <a:r>
              <a:rPr lang="zh-CN" altLang="en-US"/>
              <a:t>赋予的权限</a:t>
            </a:r>
            <a:endParaRPr lang="en-US" altLang="zh-CN"/>
          </a:p>
          <a:p>
            <a:pPr lvl="1"/>
            <a:r>
              <a:rPr lang="zh-CN" altLang="en-US"/>
              <a:t>只有授权用户才会出现在此视图</a:t>
            </a:r>
            <a:endParaRPr lang="en-US" altLang="zh-CN"/>
          </a:p>
          <a:p>
            <a:r>
              <a:rPr lang="en-US" altLang="zh-CN"/>
              <a:t>table: 	tables_priv </a:t>
            </a:r>
            <a:endParaRPr lang="en-US" altLang="zh-CN"/>
          </a:p>
          <a:p>
            <a:r>
              <a:rPr lang="en-US" altLang="zh-CN"/>
              <a:t>column:  	columns_priv</a:t>
            </a:r>
            <a:endParaRPr lang="en-US" altLang="zh-CN"/>
          </a:p>
          <a:p>
            <a:r>
              <a:rPr lang="en-US" altLang="zh-CN"/>
              <a:t>routine: 	procs_priv</a:t>
            </a:r>
            <a:endParaRPr lang="en-US" altLang="zh-CN"/>
          </a:p>
          <a:p>
            <a:pPr marL="0" indent="0">
              <a:buNone/>
            </a:pPr>
            <a:endParaRPr lang="en-US" altLang="zh-CN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>
                <a:latin typeface="楷体" panose="02010609060101010101" pitchFamily="49" charset="-122"/>
                <a:ea typeface="楷体" panose="02010609060101010101" pitchFamily="49" charset="-122"/>
              </a:rPr>
              <a:t>说明：</a:t>
            </a:r>
            <a:r>
              <a:rPr lang="en-US" altLang="zh-CN">
                <a:latin typeface="楷体" panose="02010609060101010101" pitchFamily="49" charset="-122"/>
                <a:ea typeface="楷体" panose="02010609060101010101" pitchFamily="49" charset="-122"/>
              </a:rPr>
              <a:t>MySQL</a:t>
            </a:r>
            <a:r>
              <a:rPr lang="zh-CN" altLang="en-US">
                <a:latin typeface="楷体" panose="02010609060101010101" pitchFamily="49" charset="-122"/>
                <a:ea typeface="楷体" panose="02010609060101010101" pitchFamily="49" charset="-122"/>
              </a:rPr>
              <a:t>不建议直接使用</a:t>
            </a:r>
            <a:r>
              <a:rPr lang="en-US" altLang="zh-CN">
                <a:latin typeface="楷体" panose="02010609060101010101" pitchFamily="49" charset="-122"/>
                <a:ea typeface="楷体" panose="02010609060101010101" pitchFamily="49" charset="-122"/>
              </a:rPr>
              <a:t>update</a:t>
            </a:r>
            <a:r>
              <a:rPr lang="zh-CN" altLang="en-US">
                <a:latin typeface="楷体" panose="02010609060101010101" pitchFamily="49" charset="-122"/>
                <a:ea typeface="楷体" panose="02010609060101010101" pitchFamily="49" charset="-122"/>
              </a:rPr>
              <a:t>、</a:t>
            </a:r>
            <a:r>
              <a:rPr lang="en-US" altLang="zh-CN">
                <a:latin typeface="楷体" panose="02010609060101010101" pitchFamily="49" charset="-122"/>
                <a:ea typeface="楷体" panose="02010609060101010101" pitchFamily="49" charset="-122"/>
              </a:rPr>
              <a:t>delete</a:t>
            </a:r>
            <a:r>
              <a:rPr lang="zh-CN" altLang="en-US">
                <a:latin typeface="楷体" panose="02010609060101010101" pitchFamily="49" charset="-122"/>
                <a:ea typeface="楷体" panose="02010609060101010101" pitchFamily="49" charset="-122"/>
              </a:rPr>
              <a:t>等命令直接修改这些权限表。</a:t>
            </a:r>
            <a:endParaRPr lang="zh-CN" altLang="en-US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endParaRPr lang="zh-CN" alt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权限相关系统视图</a:t>
            </a:r>
            <a:r>
              <a:rPr lang="en-US" altLang="zh-CN"/>
              <a:t>(information_schema)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/>
              <a:t>COLUMN_PRIVILEGES   </a:t>
            </a:r>
            <a:endParaRPr lang="en-US" altLang="zh-CN"/>
          </a:p>
          <a:p>
            <a:r>
              <a:rPr lang="en-US" altLang="zh-CN"/>
              <a:t>SCHEMA_PRIVILEGES   </a:t>
            </a:r>
            <a:endParaRPr lang="en-US" altLang="zh-CN"/>
          </a:p>
          <a:p>
            <a:r>
              <a:rPr lang="en-US" altLang="zh-CN"/>
              <a:t>TABLE_PRIVILEGES    </a:t>
            </a:r>
            <a:endParaRPr lang="en-US" altLang="zh-CN"/>
          </a:p>
          <a:p>
            <a:r>
              <a:rPr lang="en-US" altLang="zh-CN"/>
              <a:t>USER_PRIVILEGES </a:t>
            </a:r>
            <a:endParaRPr lang="zh-CN" alt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查询权限视图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1500"/>
              <a:t>mysql&gt; select * from tables_priv where db = 'db';</a:t>
            </a:r>
            <a:endParaRPr lang="en-US" altLang="zh-CN" sz="1500"/>
          </a:p>
          <a:p>
            <a:pPr marL="0" indent="0">
              <a:buNone/>
            </a:pPr>
            <a:r>
              <a:rPr lang="en-US" altLang="zh-CN" sz="1500"/>
              <a:t>+------+----+-------+------------+----------------+---------------------+--------------+-------------+</a:t>
            </a:r>
            <a:endParaRPr lang="en-US" altLang="zh-CN" sz="1500"/>
          </a:p>
          <a:p>
            <a:pPr marL="0" indent="0">
              <a:buNone/>
            </a:pPr>
            <a:r>
              <a:rPr lang="en-US" altLang="zh-CN" sz="1500"/>
              <a:t>| Host | Db | User  | Table_name | Grantor        | Timestamp           | Table_priv   | Column_priv |</a:t>
            </a:r>
            <a:endParaRPr lang="en-US" altLang="zh-CN" sz="1500"/>
          </a:p>
          <a:p>
            <a:pPr marL="0" indent="0">
              <a:buNone/>
            </a:pPr>
            <a:r>
              <a:rPr lang="en-US" altLang="zh-CN" sz="1500"/>
              <a:t>+------+----+-------+------------+----------------+---------------------+--------------+-------------+</a:t>
            </a:r>
            <a:endParaRPr lang="en-US" altLang="zh-CN" sz="1500"/>
          </a:p>
          <a:p>
            <a:pPr marL="0" indent="0">
              <a:buNone/>
            </a:pPr>
            <a:r>
              <a:rPr lang="en-US" altLang="zh-CN" sz="1500"/>
              <a:t>| %    | db | user1 | dept       | root@localhost | 0000-00-00 00:00:00 | References   | References  |</a:t>
            </a:r>
            <a:endParaRPr lang="en-US" altLang="zh-CN" sz="1500"/>
          </a:p>
          <a:p>
            <a:pPr marL="0" indent="0">
              <a:buNone/>
            </a:pPr>
            <a:r>
              <a:rPr lang="en-US" altLang="zh-CN" sz="1500"/>
              <a:t>| %    | db | user1 | emp        | root@localhost | 0000-00-00 00:00:00 | Index        |             |</a:t>
            </a:r>
            <a:endParaRPr lang="en-US" altLang="zh-CN" sz="1500"/>
          </a:p>
          <a:p>
            <a:pPr marL="0" indent="0">
              <a:buNone/>
            </a:pPr>
            <a:r>
              <a:rPr lang="en-US" altLang="zh-CN" sz="1500"/>
              <a:t>| %    | db | user1 | t          | root@localhost | 0000-00-00 00:00:00 | Create,Alter |             |</a:t>
            </a:r>
            <a:endParaRPr lang="en-US" altLang="zh-CN" sz="1500"/>
          </a:p>
          <a:p>
            <a:pPr marL="0" indent="0">
              <a:buNone/>
            </a:pPr>
            <a:r>
              <a:rPr lang="en-US" altLang="zh-CN" sz="1500"/>
              <a:t>+------+----+-------+------------+----------------+---------------------+--------------+-------------+</a:t>
            </a:r>
            <a:endParaRPr lang="en-US" altLang="zh-CN" sz="1500"/>
          </a:p>
          <a:p>
            <a:pPr marL="0" indent="0">
              <a:buNone/>
            </a:pPr>
            <a:endParaRPr lang="en-US" altLang="zh-CN" sz="1500"/>
          </a:p>
          <a:p>
            <a:pPr marL="0" indent="0">
              <a:buNone/>
            </a:pPr>
            <a:r>
              <a:rPr lang="en-US" altLang="zh-CN" sz="1500"/>
              <a:t>mysql&gt; select * from columns_priv;</a:t>
            </a:r>
            <a:endParaRPr lang="en-US" altLang="zh-CN" sz="1500"/>
          </a:p>
          <a:p>
            <a:pPr marL="0" indent="0">
              <a:buNone/>
            </a:pPr>
            <a:r>
              <a:rPr lang="en-US" altLang="zh-CN" sz="1500"/>
              <a:t>+------+----+-------+------------+-------------+---------------------+-------------+</a:t>
            </a:r>
            <a:endParaRPr lang="en-US" altLang="zh-CN" sz="1500"/>
          </a:p>
          <a:p>
            <a:pPr marL="0" indent="0">
              <a:buNone/>
            </a:pPr>
            <a:r>
              <a:rPr lang="en-US" altLang="zh-CN" sz="1500"/>
              <a:t>| Host | Db | User  | Table_name | Column_name | Timestamp           | Column_priv |</a:t>
            </a:r>
            <a:endParaRPr lang="en-US" altLang="zh-CN" sz="1500"/>
          </a:p>
          <a:p>
            <a:pPr marL="0" indent="0">
              <a:buNone/>
            </a:pPr>
            <a:r>
              <a:rPr lang="en-US" altLang="zh-CN" sz="1500"/>
              <a:t>+------+----+-------+------------+-------------+---------------------+-------------+</a:t>
            </a:r>
            <a:endParaRPr lang="en-US" altLang="zh-CN" sz="1500"/>
          </a:p>
          <a:p>
            <a:pPr marL="0" indent="0">
              <a:buNone/>
            </a:pPr>
            <a:r>
              <a:rPr lang="en-US" altLang="zh-CN" sz="1500"/>
              <a:t>| %    | db | user1 | dept       | deptno      | 0000-00-00 00:00:00 | References  |</a:t>
            </a:r>
            <a:endParaRPr lang="en-US" altLang="zh-CN" sz="1500"/>
          </a:p>
          <a:p>
            <a:pPr marL="0" indent="0">
              <a:buNone/>
            </a:pPr>
            <a:r>
              <a:rPr lang="en-US" altLang="zh-CN" sz="1500"/>
              <a:t>+------+----+-------+------------+-------------+---------------------+-------------+</a:t>
            </a:r>
            <a:endParaRPr lang="en-US" altLang="zh-CN" sz="1500"/>
          </a:p>
          <a:p>
            <a:pPr marL="0" indent="0">
              <a:buNone/>
            </a:pPr>
            <a:endParaRPr lang="zh-CN" alt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role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权限的命名集合</a:t>
            </a:r>
            <a:endParaRPr lang="en-US" altLang="zh-CN"/>
          </a:p>
          <a:p>
            <a:r>
              <a:rPr lang="zh-CN" altLang="en-US"/>
              <a:t>用户可被授予角色，从而拥有其中的权限</a:t>
            </a:r>
            <a:endParaRPr lang="zh-CN" alt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role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/>
              <a:t>mysql&gt; create role read_emp, read_dept;</a:t>
            </a:r>
            <a:endParaRPr lang="en-US" altLang="zh-CN"/>
          </a:p>
          <a:p>
            <a:pPr marL="0" indent="0">
              <a:buNone/>
            </a:pPr>
            <a:r>
              <a:rPr lang="en-US" altLang="zh-CN"/>
              <a:t>mysql&gt; grant select on db.emp to read_emp;</a:t>
            </a:r>
            <a:endParaRPr lang="en-US" altLang="zh-CN"/>
          </a:p>
          <a:p>
            <a:pPr marL="0" indent="0">
              <a:buNone/>
            </a:pPr>
            <a:r>
              <a:rPr lang="en-US" altLang="zh-CN"/>
              <a:t>mysql&gt; grant select on db.dept to read_dept;</a:t>
            </a:r>
            <a:endParaRPr lang="en-US" altLang="zh-CN"/>
          </a:p>
          <a:p>
            <a:pPr marL="0" indent="0">
              <a:buNone/>
            </a:pPr>
            <a:r>
              <a:rPr lang="en-US" altLang="zh-CN"/>
              <a:t>mysql&gt; create user user1 identified by 'user1';</a:t>
            </a:r>
            <a:endParaRPr lang="en-US" altLang="zh-CN"/>
          </a:p>
          <a:p>
            <a:pPr marL="0" indent="0">
              <a:buNone/>
            </a:pPr>
            <a:r>
              <a:rPr lang="en-US" altLang="zh-CN"/>
              <a:t>mysql&gt; grant read_emp to user1;</a:t>
            </a:r>
            <a:endParaRPr lang="en-US" altLang="zh-CN"/>
          </a:p>
          <a:p>
            <a:pPr marL="0" indent="0">
              <a:buNone/>
            </a:pPr>
            <a:r>
              <a:rPr lang="en-US" altLang="zh-CN"/>
              <a:t>mysql&gt; show grants for user1;</a:t>
            </a:r>
            <a:endParaRPr lang="en-US" altLang="zh-CN"/>
          </a:p>
          <a:p>
            <a:pPr marL="0" indent="0">
              <a:buNone/>
            </a:pPr>
            <a:endParaRPr lang="en-US" altLang="zh-CN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>
                <a:latin typeface="楷体" panose="02010609060101010101" pitchFamily="49" charset="-122"/>
                <a:ea typeface="楷体" panose="02010609060101010101" pitchFamily="49" charset="-122"/>
              </a:rPr>
              <a:t>说明：此时</a:t>
            </a:r>
            <a:r>
              <a:rPr lang="en-US" altLang="zh-CN">
                <a:latin typeface="楷体" panose="02010609060101010101" pitchFamily="49" charset="-122"/>
                <a:ea typeface="楷体" panose="02010609060101010101" pitchFamily="49" charset="-122"/>
              </a:rPr>
              <a:t>user1</a:t>
            </a:r>
            <a:r>
              <a:rPr lang="zh-CN" altLang="en-US">
                <a:latin typeface="楷体" panose="02010609060101010101" pitchFamily="49" charset="-122"/>
                <a:ea typeface="楷体" panose="02010609060101010101" pitchFamily="49" charset="-122"/>
              </a:rPr>
              <a:t>尚不具备</a:t>
            </a:r>
            <a:r>
              <a:rPr lang="en-US" altLang="zh-CN">
                <a:latin typeface="楷体" panose="02010609060101010101" pitchFamily="49" charset="-122"/>
                <a:ea typeface="楷体" panose="02010609060101010101" pitchFamily="49" charset="-122"/>
              </a:rPr>
              <a:t>read_emp</a:t>
            </a:r>
            <a:r>
              <a:rPr lang="zh-CN" altLang="en-US">
                <a:latin typeface="楷体" panose="02010609060101010101" pitchFamily="49" charset="-122"/>
                <a:ea typeface="楷体" panose="02010609060101010101" pitchFamily="49" charset="-122"/>
              </a:rPr>
              <a:t>中的权限</a:t>
            </a:r>
            <a:endParaRPr lang="en-US" altLang="zh-CN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buNone/>
            </a:pPr>
            <a:endParaRPr lang="zh-CN" altLang="en-US" sz="150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*</a:t>
            </a:r>
            <a:r>
              <a:rPr lang="en-US" altLang="zh-CN"/>
              <a:t>user1</a:t>
            </a:r>
            <a:r>
              <a:rPr lang="zh-CN" altLang="en-US"/>
              <a:t>连接服务器后，激活已具备角色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/>
              <a:t>mysql&gt; select current_role();</a:t>
            </a:r>
            <a:endParaRPr lang="en-US" altLang="zh-CN"/>
          </a:p>
          <a:p>
            <a:pPr marL="0" indent="0">
              <a:buNone/>
            </a:pPr>
            <a:r>
              <a:rPr lang="en-US" altLang="zh-CN"/>
              <a:t>mysql&gt; show grants;</a:t>
            </a:r>
            <a:endParaRPr lang="en-US" altLang="zh-CN"/>
          </a:p>
          <a:p>
            <a:pPr marL="0" indent="0">
              <a:buNone/>
            </a:pPr>
            <a:r>
              <a:rPr lang="en-US" altLang="zh-CN"/>
              <a:t>mysql&gt; set role read_emp;</a:t>
            </a:r>
            <a:endParaRPr lang="en-US" altLang="zh-CN"/>
          </a:p>
          <a:p>
            <a:pPr marL="0" indent="0">
              <a:buNone/>
            </a:pPr>
            <a:r>
              <a:rPr lang="en-US" altLang="zh-CN"/>
              <a:t>mysql&gt; set role all except read_emp;</a:t>
            </a:r>
            <a:endParaRPr lang="en-US" altLang="zh-CN"/>
          </a:p>
          <a:p>
            <a:pPr marL="0" indent="0">
              <a:buNone/>
            </a:pPr>
            <a:r>
              <a:rPr lang="en-US" altLang="zh-CN"/>
              <a:t>mysql&gt; set role none;</a:t>
            </a:r>
            <a:endParaRPr lang="zh-CN" alt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角色设置为登录即生效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/>
              <a:t>mysql&gt; set global activate_all_roles_on_login = on;</a:t>
            </a:r>
            <a:endParaRPr lang="en-US" altLang="zh-CN"/>
          </a:p>
          <a:p>
            <a:pPr marL="0" indent="0">
              <a:buNone/>
            </a:pPr>
            <a:r>
              <a:rPr lang="en-US" altLang="zh-CN"/>
              <a:t>mysql&gt; set </a:t>
            </a:r>
            <a:r>
              <a:rPr lang="en-US" altLang="zh-CN" b="1"/>
              <a:t>persist</a:t>
            </a:r>
            <a:r>
              <a:rPr lang="en-US" altLang="zh-CN"/>
              <a:t> activate_all_roles_on_login = on;</a:t>
            </a:r>
            <a:endParaRPr lang="en-US" altLang="zh-CN"/>
          </a:p>
          <a:p>
            <a:pPr marL="0" indent="0">
              <a:buNone/>
            </a:pPr>
            <a:endParaRPr lang="zh-CN" alt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设置公共角色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所有用户自动拥有的角色</a:t>
            </a:r>
            <a:endParaRPr lang="en-US" altLang="zh-CN"/>
          </a:p>
          <a:p>
            <a:r>
              <a:rPr lang="zh-CN" altLang="en-US"/>
              <a:t>也需要激活</a:t>
            </a:r>
            <a:endParaRPr lang="en-US" altLang="zh-CN"/>
          </a:p>
          <a:p>
            <a:r>
              <a:rPr lang="zh-CN" altLang="en-US"/>
              <a:t>使用</a:t>
            </a:r>
            <a:r>
              <a:rPr lang="en-US" altLang="zh-CN"/>
              <a:t>my.cnf</a:t>
            </a:r>
            <a:endParaRPr lang="en-US" altLang="zh-CN"/>
          </a:p>
          <a:p>
            <a:pPr marL="0" indent="0">
              <a:buNone/>
            </a:pPr>
            <a:r>
              <a:rPr lang="en-US" altLang="zh-CN"/>
              <a:t>[mysqld]</a:t>
            </a:r>
            <a:endParaRPr lang="en-US" altLang="zh-CN"/>
          </a:p>
          <a:p>
            <a:pPr marL="0" indent="0">
              <a:buNone/>
            </a:pPr>
            <a:r>
              <a:rPr lang="en-US" altLang="zh-CN"/>
              <a:t>mandatory_roles='read_emp, read_dept'</a:t>
            </a:r>
            <a:endParaRPr lang="en-US" altLang="zh-CN"/>
          </a:p>
          <a:p>
            <a:r>
              <a:rPr lang="zh-CN" altLang="en-US"/>
              <a:t>修改配置参数</a:t>
            </a:r>
            <a:endParaRPr lang="en-US" altLang="zh-CN"/>
          </a:p>
          <a:p>
            <a:pPr marL="0" indent="0">
              <a:buNone/>
            </a:pPr>
            <a:r>
              <a:rPr lang="en-US" altLang="zh-CN"/>
              <a:t>set global mandatory_roles ='read_emp, read_dept';</a:t>
            </a:r>
            <a:endParaRPr lang="en-US" altLang="zh-CN"/>
          </a:p>
          <a:p>
            <a:pPr marL="0" indent="0">
              <a:buNone/>
            </a:pPr>
            <a:r>
              <a:rPr lang="en-US" altLang="zh-CN"/>
              <a:t>set persist mandatory_roles ='read_emp, read_dept';</a:t>
            </a:r>
            <a:endParaRPr lang="zh-CN" altLang="en-US"/>
          </a:p>
          <a:p>
            <a:pPr marL="0" indent="0">
              <a:buNone/>
            </a:pPr>
            <a:endParaRPr lang="zh-CN" alt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查询角色系统信息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/>
              <a:t>root</a:t>
            </a:r>
            <a:r>
              <a:rPr lang="zh-CN" altLang="en-US"/>
              <a:t>执行查询</a:t>
            </a:r>
            <a:endParaRPr lang="en-US" altLang="zh-CN"/>
          </a:p>
          <a:p>
            <a:pPr marL="0" indent="0">
              <a:buNone/>
            </a:pPr>
            <a:r>
              <a:rPr lang="en-US" altLang="zh-CN"/>
              <a:t>mysql&gt; show grants for read_emp;</a:t>
            </a:r>
            <a:endParaRPr lang="en-US" altLang="zh-CN"/>
          </a:p>
          <a:p>
            <a:pPr marL="0" indent="0">
              <a:buNone/>
            </a:pPr>
            <a:r>
              <a:rPr lang="en-US" altLang="zh-CN"/>
              <a:t>mysql&gt; select * from mysql.role_edges;</a:t>
            </a:r>
            <a:endParaRPr lang="en-US" altLang="zh-CN"/>
          </a:p>
          <a:p>
            <a:pPr marL="0" indent="0">
              <a:buNone/>
            </a:pPr>
            <a:r>
              <a:rPr lang="en-US" altLang="zh-CN"/>
              <a:t>+-----------+-----------+---------+---------+-------------------+</a:t>
            </a:r>
            <a:endParaRPr lang="en-US" altLang="zh-CN"/>
          </a:p>
          <a:p>
            <a:pPr marL="0" indent="0">
              <a:buNone/>
            </a:pPr>
            <a:r>
              <a:rPr lang="en-US" altLang="zh-CN"/>
              <a:t>| FROM_HOST | FROM_USER | TO_HOST | TO_USER | WITH_ADMIN_OPTION |</a:t>
            </a:r>
            <a:endParaRPr lang="en-US" altLang="zh-CN"/>
          </a:p>
          <a:p>
            <a:pPr marL="0" indent="0">
              <a:buNone/>
            </a:pPr>
            <a:r>
              <a:rPr lang="en-US" altLang="zh-CN"/>
              <a:t>+-----------+-----------+---------+---------+-------------------+</a:t>
            </a:r>
            <a:endParaRPr lang="en-US" altLang="zh-CN"/>
          </a:p>
          <a:p>
            <a:pPr marL="0" indent="0">
              <a:buNone/>
            </a:pPr>
            <a:r>
              <a:rPr lang="en-US" altLang="zh-CN"/>
              <a:t>| %         | read_emp  | %       | user1   | N                 |</a:t>
            </a:r>
            <a:endParaRPr lang="en-US" altLang="zh-CN"/>
          </a:p>
          <a:p>
            <a:pPr marL="0" indent="0">
              <a:buNone/>
            </a:pPr>
            <a:r>
              <a:rPr lang="en-US" altLang="zh-CN"/>
              <a:t>+-----------+-----------+---------+---------+-------------------+</a:t>
            </a:r>
            <a:endParaRPr lang="en-US" altLang="zh-CN"/>
          </a:p>
          <a:p>
            <a:r>
              <a:rPr lang="zh-CN" altLang="en-US"/>
              <a:t>用户自己查询</a:t>
            </a:r>
            <a:endParaRPr lang="en-US" altLang="zh-CN"/>
          </a:p>
          <a:p>
            <a:pPr marL="0" indent="0">
              <a:buNone/>
            </a:pPr>
            <a:r>
              <a:rPr lang="en-US" altLang="zh-CN"/>
              <a:t>mysql&gt; show grants;</a:t>
            </a:r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修改口令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zh-CN" altLang="en-US"/>
              <a:t>修改口令</a:t>
            </a:r>
            <a:endParaRPr lang="en-US" altLang="zh-CN"/>
          </a:p>
          <a:p>
            <a:pPr marL="57150" lvl="1" indent="0">
              <a:buNone/>
              <a:defRPr/>
            </a:pPr>
            <a:r>
              <a:rPr lang="en-US" altLang="zh-CN" sz="2200" kern="100" spc="-100"/>
              <a:t>mysql&gt; alter user law@'%' identified by 'lawlaw';</a:t>
            </a:r>
            <a:endParaRPr lang="en-US" altLang="zh-CN" sz="2200" kern="100" spc="-10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zh-CN" altLang="en-US"/>
              <a:t>强制口令过期</a:t>
            </a:r>
            <a:endParaRPr lang="en-US" altLang="zh-CN"/>
          </a:p>
          <a:p>
            <a:pPr marL="57150" lvl="1" indent="0">
              <a:buNone/>
              <a:defRPr/>
            </a:pPr>
            <a:r>
              <a:rPr lang="en-US" altLang="zh-CN" sz="2200" kern="100" spc="-100"/>
              <a:t>mysql&gt; alter user law@'%' password expire; </a:t>
            </a:r>
            <a:endParaRPr lang="en-US" altLang="zh-CN" sz="2200" kern="100" spc="-100"/>
          </a:p>
          <a:p>
            <a:endParaRPr lang="zh-CN" alt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连接验证过程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用户名与口令是否正确</a:t>
            </a:r>
            <a:endParaRPr lang="en-US" altLang="zh-CN"/>
          </a:p>
          <a:p>
            <a:r>
              <a:rPr lang="zh-CN" altLang="en-US"/>
              <a:t>用户是否被锁住</a:t>
            </a:r>
            <a:endParaRPr lang="en-US" altLang="zh-CN"/>
          </a:p>
          <a:p>
            <a:r>
              <a:rPr lang="zh-CN" altLang="en-US"/>
              <a:t>使用</a:t>
            </a:r>
            <a:r>
              <a:rPr lang="en-US" altLang="zh-CN"/>
              <a:t>mysql.user</a:t>
            </a:r>
            <a:r>
              <a:rPr lang="zh-CN" altLang="en-US"/>
              <a:t>系统表中的</a:t>
            </a:r>
            <a:r>
              <a:rPr lang="en-US" altLang="zh-CN"/>
              <a:t>4</a:t>
            </a:r>
            <a:r>
              <a:rPr lang="zh-CN" altLang="en-US"/>
              <a:t>个列</a:t>
            </a:r>
            <a:endParaRPr lang="en-US" altLang="zh-CN"/>
          </a:p>
          <a:p>
            <a:pPr lvl="1"/>
            <a:r>
              <a:rPr lang="en-US" altLang="zh-CN"/>
              <a:t>user</a:t>
            </a:r>
            <a:endParaRPr lang="en-US" altLang="zh-CN"/>
          </a:p>
          <a:p>
            <a:pPr lvl="1"/>
            <a:r>
              <a:rPr lang="en-US" altLang="zh-CN"/>
              <a:t>host</a:t>
            </a:r>
            <a:endParaRPr lang="en-US" altLang="zh-CN"/>
          </a:p>
          <a:p>
            <a:pPr lvl="1"/>
            <a:r>
              <a:rPr lang="en-US" altLang="zh-CN"/>
              <a:t>authentication_string </a:t>
            </a:r>
            <a:endParaRPr lang="en-US" altLang="zh-CN"/>
          </a:p>
          <a:p>
            <a:pPr lvl="1"/>
            <a:r>
              <a:rPr lang="en-US" altLang="zh-CN"/>
              <a:t>account_locked </a:t>
            </a:r>
            <a:br>
              <a:rPr lang="en-US" altLang="zh-CN"/>
            </a:br>
            <a:br>
              <a:rPr lang="en-US" altLang="zh-CN"/>
            </a:br>
            <a:endParaRPr lang="en-US" altLang="zh-CN"/>
          </a:p>
          <a:p>
            <a:endParaRPr lang="zh-CN" alt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操作权限验证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使用权限系统表</a:t>
            </a:r>
            <a:endParaRPr lang="fr-FR" altLang="zh-CN"/>
          </a:p>
          <a:p>
            <a:pPr lvl="1"/>
            <a:r>
              <a:rPr lang="fr-FR" altLang="zh-CN"/>
              <a:t>user</a:t>
            </a:r>
            <a:endParaRPr lang="fr-FR" altLang="zh-CN"/>
          </a:p>
          <a:p>
            <a:pPr lvl="1"/>
            <a:r>
              <a:rPr lang="fr-FR" altLang="zh-CN"/>
              <a:t>db</a:t>
            </a:r>
            <a:endParaRPr lang="fr-FR" altLang="zh-CN"/>
          </a:p>
          <a:p>
            <a:pPr lvl="1"/>
            <a:r>
              <a:rPr lang="fr-FR" altLang="zh-CN"/>
              <a:t>tables_priv</a:t>
            </a:r>
            <a:endParaRPr lang="fr-FR" altLang="zh-CN"/>
          </a:p>
          <a:p>
            <a:pPr lvl="1"/>
            <a:r>
              <a:rPr lang="fr-FR" altLang="zh-CN"/>
              <a:t>columns_priv</a:t>
            </a:r>
            <a:endParaRPr lang="fr-FR" altLang="zh-CN"/>
          </a:p>
          <a:p>
            <a:pPr lvl="1"/>
            <a:r>
              <a:rPr lang="fr-FR" altLang="zh-CN"/>
              <a:t>procs_priv</a:t>
            </a:r>
            <a:endParaRPr lang="zh-CN" alt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权限变更生效时机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err="1"/>
              <a:t>mysqld</a:t>
            </a:r>
            <a:r>
              <a:rPr lang="zh-CN" altLang="en-US" dirty="0"/>
              <a:t>启动时，把</a:t>
            </a:r>
            <a:r>
              <a:rPr lang="en-US" altLang="zh-CN" dirty="0"/>
              <a:t>grant table</a:t>
            </a:r>
            <a:r>
              <a:rPr lang="zh-CN" altLang="en-US" dirty="0"/>
              <a:t>读入内存，权限控制生效</a:t>
            </a:r>
            <a:endParaRPr lang="en-US" altLang="zh-CN" dirty="0"/>
          </a:p>
          <a:p>
            <a:r>
              <a:rPr lang="zh-CN" altLang="en-US" dirty="0"/>
              <a:t>执行</a:t>
            </a:r>
            <a:r>
              <a:rPr lang="en-US" altLang="zh-CN" dirty="0"/>
              <a:t>grant, revoke, set password, rename user</a:t>
            </a:r>
            <a:r>
              <a:rPr lang="zh-CN" altLang="en-US" dirty="0"/>
              <a:t>后，</a:t>
            </a:r>
            <a:r>
              <a:rPr lang="en-US" altLang="zh-CN" dirty="0"/>
              <a:t>grant table</a:t>
            </a:r>
            <a:r>
              <a:rPr lang="zh-CN" altLang="en-US" dirty="0"/>
              <a:t>会重新自动加载，立刻生效</a:t>
            </a:r>
            <a:endParaRPr lang="en-US" altLang="zh-CN" dirty="0"/>
          </a:p>
          <a:p>
            <a:r>
              <a:rPr lang="zh-CN" altLang="en-US" dirty="0"/>
              <a:t>执行</a:t>
            </a:r>
            <a:r>
              <a:rPr lang="en-US" altLang="zh-CN" dirty="0"/>
              <a:t>insert, update, delete</a:t>
            </a:r>
            <a:r>
              <a:rPr lang="zh-CN" altLang="en-US" dirty="0"/>
              <a:t>直接修改</a:t>
            </a:r>
            <a:r>
              <a:rPr lang="en-US" altLang="zh-CN" dirty="0"/>
              <a:t>grant table</a:t>
            </a:r>
            <a:r>
              <a:rPr lang="zh-CN" altLang="en-US" dirty="0"/>
              <a:t>，</a:t>
            </a:r>
            <a:r>
              <a:rPr lang="en-US" altLang="zh-CN" dirty="0"/>
              <a:t>grant table</a:t>
            </a:r>
            <a:r>
              <a:rPr lang="zh-CN" altLang="en-US" dirty="0"/>
              <a:t>不会重新加载，需要执行</a:t>
            </a:r>
            <a:r>
              <a:rPr lang="en-US" altLang="zh-CN"/>
              <a:t>flush privileges</a:t>
            </a:r>
            <a:r>
              <a:rPr lang="zh-CN" altLang="en-US"/>
              <a:t>，或重启</a:t>
            </a:r>
            <a:r>
              <a:rPr lang="en-US" altLang="zh-CN"/>
              <a:t>mysqld</a:t>
            </a:r>
            <a:endParaRPr lang="en-US" altLang="zh-CN" dirty="0"/>
          </a:p>
          <a:p>
            <a:r>
              <a:rPr lang="zh-CN" altLang="en-US" dirty="0"/>
              <a:t>启动</a:t>
            </a:r>
            <a:r>
              <a:rPr lang="en-US" altLang="zh-CN" dirty="0" err="1"/>
              <a:t>mysqld</a:t>
            </a:r>
            <a:r>
              <a:rPr lang="zh-CN" altLang="en-US" dirty="0"/>
              <a:t>附加选项</a:t>
            </a:r>
            <a:r>
              <a:rPr lang="en-US" altLang="zh-CN" dirty="0"/>
              <a:t>--skip-grant-tables</a:t>
            </a:r>
            <a:r>
              <a:rPr lang="zh-CN" altLang="en-US" dirty="0"/>
              <a:t>，会略过</a:t>
            </a:r>
            <a:r>
              <a:rPr lang="en-US" altLang="zh-CN" dirty="0"/>
              <a:t>grant table</a:t>
            </a:r>
            <a:r>
              <a:rPr lang="zh-CN" altLang="en-US" dirty="0"/>
              <a:t>验证，执行</a:t>
            </a:r>
            <a:r>
              <a:rPr lang="en-US" altLang="zh-CN" dirty="0"/>
              <a:t>flush privileges</a:t>
            </a:r>
            <a:r>
              <a:rPr lang="zh-CN" altLang="en-US" dirty="0"/>
              <a:t>则会使</a:t>
            </a:r>
            <a:r>
              <a:rPr lang="en-US" altLang="zh-CN" dirty="0"/>
              <a:t>grant table</a:t>
            </a:r>
            <a:r>
              <a:rPr lang="zh-CN" altLang="en-US" dirty="0"/>
              <a:t>重新生效。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sz="2200" dirty="0"/>
              <a:t>[</a:t>
            </a:r>
            <a:r>
              <a:rPr lang="en-US" altLang="zh-CN" sz="2200" dirty="0" err="1"/>
              <a:t>root@law</a:t>
            </a:r>
            <a:r>
              <a:rPr lang="en-US" altLang="zh-CN" sz="2200"/>
              <a:t> ~]# </a:t>
            </a:r>
            <a:r>
              <a:rPr lang="en-US" altLang="zh-CN" sz="2200" dirty="0" err="1"/>
              <a:t>systemctl</a:t>
            </a:r>
            <a:r>
              <a:rPr lang="en-US" altLang="zh-CN" sz="2200" dirty="0"/>
              <a:t> set-environment MYSQLD_OPTS="--skip-grant-tables"</a:t>
            </a:r>
            <a:endParaRPr lang="en-US" altLang="zh-CN" sz="2200" dirty="0"/>
          </a:p>
          <a:p>
            <a:pPr marL="0" indent="0">
              <a:buNone/>
            </a:pPr>
            <a:r>
              <a:rPr lang="en-US" altLang="zh-CN" sz="2200" dirty="0"/>
              <a:t>[</a:t>
            </a:r>
            <a:r>
              <a:rPr lang="en-US" altLang="zh-CN" sz="2200" dirty="0" err="1"/>
              <a:t>root@law</a:t>
            </a:r>
            <a:r>
              <a:rPr lang="en-US" altLang="zh-CN" sz="2200" dirty="0"/>
              <a:t> ~]# </a:t>
            </a:r>
            <a:r>
              <a:rPr lang="en-US" altLang="zh-CN" sz="2200" dirty="0" err="1"/>
              <a:t>systemctl</a:t>
            </a:r>
            <a:r>
              <a:rPr lang="en-US" altLang="zh-CN" sz="2200" dirty="0"/>
              <a:t> unset-environment MYSQLD_OPTS="--skip-grant-tables"</a:t>
            </a:r>
            <a:br>
              <a:rPr lang="en-US" altLang="zh-CN" dirty="0"/>
            </a:br>
            <a:endParaRPr lang="zh-CN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查询用户信息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>
                <a:ea typeface="楷体" panose="02010609060101010101" pitchFamily="49" charset="-122"/>
              </a:rPr>
              <a:t>mysql&gt; show create user user1;</a:t>
            </a:r>
            <a:endParaRPr lang="en-US" altLang="zh-CN">
              <a:ea typeface="楷体" panose="02010609060101010101" pitchFamily="49" charset="-122"/>
            </a:endParaRPr>
          </a:p>
          <a:p>
            <a:pPr marL="0" indent="0">
              <a:buNone/>
            </a:pPr>
            <a:r>
              <a:rPr lang="en-US" altLang="zh-CN">
                <a:ea typeface="楷体" panose="02010609060101010101" pitchFamily="49" charset="-122"/>
              </a:rPr>
              <a:t>mysql&gt; use mysql</a:t>
            </a:r>
            <a:endParaRPr lang="en-US" altLang="zh-CN">
              <a:ea typeface="楷体" panose="02010609060101010101" pitchFamily="49" charset="-122"/>
            </a:endParaRPr>
          </a:p>
          <a:p>
            <a:pPr marL="0" indent="0">
              <a:buNone/>
            </a:pPr>
            <a:r>
              <a:rPr lang="en-US" altLang="zh-CN">
                <a:ea typeface="楷体" panose="02010609060101010101" pitchFamily="49" charset="-122"/>
              </a:rPr>
              <a:t>mysql&gt; select </a:t>
            </a:r>
            <a:r>
              <a:rPr lang="en-US" altLang="zh-CN" err="1">
                <a:ea typeface="楷体" panose="02010609060101010101" pitchFamily="49" charset="-122"/>
              </a:rPr>
              <a:t>user,host</a:t>
            </a:r>
            <a:r>
              <a:rPr lang="en-US" altLang="zh-CN">
                <a:ea typeface="楷体" panose="02010609060101010101" pitchFamily="49" charset="-122"/>
              </a:rPr>
              <a:t> from user where user like 'user%';</a:t>
            </a:r>
            <a:endParaRPr lang="en-US" altLang="zh-CN">
              <a:ea typeface="楷体" panose="02010609060101010101" pitchFamily="49" charset="-122"/>
            </a:endParaRPr>
          </a:p>
          <a:p>
            <a:pPr marL="0" indent="0">
              <a:buNone/>
            </a:pPr>
            <a:r>
              <a:rPr lang="en-US" altLang="zh-CN">
                <a:ea typeface="楷体" panose="02010609060101010101" pitchFamily="49" charset="-122"/>
              </a:rPr>
              <a:t>+-------+-----------+</a:t>
            </a:r>
            <a:endParaRPr lang="en-US" altLang="zh-CN">
              <a:ea typeface="楷体" panose="02010609060101010101" pitchFamily="49" charset="-122"/>
            </a:endParaRPr>
          </a:p>
          <a:p>
            <a:pPr marL="0" indent="0">
              <a:buNone/>
            </a:pPr>
            <a:r>
              <a:rPr lang="en-US" altLang="zh-CN">
                <a:ea typeface="楷体" panose="02010609060101010101" pitchFamily="49" charset="-122"/>
              </a:rPr>
              <a:t>| user  | host      |</a:t>
            </a:r>
            <a:endParaRPr lang="en-US" altLang="zh-CN">
              <a:ea typeface="楷体" panose="02010609060101010101" pitchFamily="49" charset="-122"/>
            </a:endParaRPr>
          </a:p>
          <a:p>
            <a:pPr marL="0" indent="0">
              <a:buNone/>
            </a:pPr>
            <a:r>
              <a:rPr lang="en-US" altLang="zh-CN">
                <a:ea typeface="楷体" panose="02010609060101010101" pitchFamily="49" charset="-122"/>
              </a:rPr>
              <a:t>+-------+-----------+</a:t>
            </a:r>
            <a:endParaRPr lang="en-US" altLang="zh-CN">
              <a:ea typeface="楷体" panose="02010609060101010101" pitchFamily="49" charset="-122"/>
            </a:endParaRPr>
          </a:p>
          <a:p>
            <a:pPr marL="0" indent="0">
              <a:buNone/>
            </a:pPr>
            <a:r>
              <a:rPr lang="en-US" altLang="zh-CN">
                <a:ea typeface="楷体" panose="02010609060101010101" pitchFamily="49" charset="-122"/>
              </a:rPr>
              <a:t>| user1 | %         |</a:t>
            </a:r>
            <a:endParaRPr lang="en-US" altLang="zh-CN">
              <a:ea typeface="楷体" panose="02010609060101010101" pitchFamily="49" charset="-122"/>
            </a:endParaRPr>
          </a:p>
          <a:p>
            <a:pPr marL="0" indent="0">
              <a:buNone/>
            </a:pPr>
            <a:r>
              <a:rPr lang="en-US" altLang="zh-CN">
                <a:ea typeface="楷体" panose="02010609060101010101" pitchFamily="49" charset="-122"/>
              </a:rPr>
              <a:t>| user2 | localhost |</a:t>
            </a:r>
            <a:endParaRPr lang="en-US" altLang="zh-CN">
              <a:ea typeface="楷体" panose="02010609060101010101" pitchFamily="49" charset="-122"/>
            </a:endParaRPr>
          </a:p>
          <a:p>
            <a:pPr marL="0" indent="0">
              <a:buNone/>
            </a:pPr>
            <a:r>
              <a:rPr lang="en-US" altLang="zh-CN">
                <a:ea typeface="楷体" panose="02010609060101010101" pitchFamily="49" charset="-122"/>
              </a:rPr>
              <a:t>+-------+-----------+</a:t>
            </a:r>
            <a:endParaRPr lang="en-US" altLang="zh-CN">
              <a:ea typeface="楷体" panose="02010609060101010101" pitchFamily="49" charset="-122"/>
            </a:endParaRPr>
          </a:p>
          <a:p>
            <a:pPr marL="0" indent="0">
              <a:buNone/>
            </a:pPr>
            <a:endParaRPr lang="en-US" altLang="zh-CN" sz="2000" b="1"/>
          </a:p>
          <a:p>
            <a:pPr marL="0" indent="0">
              <a:buNone/>
            </a:pPr>
            <a:r>
              <a:rPr lang="zh-CN" altLang="en-US">
                <a:latin typeface="楷体" panose="02010609060101010101" pitchFamily="49" charset="-122"/>
                <a:ea typeface="楷体" panose="02010609060101010101" pitchFamily="49" charset="-122"/>
              </a:rPr>
              <a:t>注意：</a:t>
            </a:r>
            <a:r>
              <a:rPr lang="en-US" altLang="zh-CN">
                <a:latin typeface="楷体" panose="02010609060101010101" pitchFamily="49" charset="-122"/>
                <a:ea typeface="楷体" panose="02010609060101010101" pitchFamily="49" charset="-122"/>
              </a:rPr>
              <a:t>host</a:t>
            </a:r>
            <a:r>
              <a:rPr lang="zh-CN" altLang="en-US">
                <a:latin typeface="楷体" panose="02010609060101010101" pitchFamily="49" charset="-122"/>
                <a:ea typeface="楷体" panose="02010609060101010101" pitchFamily="49" charset="-122"/>
              </a:rPr>
              <a:t>为</a:t>
            </a:r>
            <a:r>
              <a:rPr lang="en-US" altLang="zh-CN">
                <a:latin typeface="楷体" panose="02010609060101010101" pitchFamily="49" charset="-122"/>
                <a:ea typeface="楷体" panose="02010609060101010101" pitchFamily="49" charset="-122"/>
              </a:rPr>
              <a:t>%</a:t>
            </a:r>
            <a:r>
              <a:rPr lang="zh-CN" altLang="en-US">
                <a:latin typeface="楷体" panose="02010609060101010101" pitchFamily="49" charset="-122"/>
                <a:ea typeface="楷体" panose="02010609060101010101" pitchFamily="49" charset="-122"/>
              </a:rPr>
              <a:t>的帐号可从本地或远程登录，</a:t>
            </a:r>
            <a:r>
              <a:rPr lang="en-US" altLang="zh-CN">
                <a:latin typeface="楷体" panose="02010609060101010101" pitchFamily="49" charset="-122"/>
                <a:ea typeface="楷体" panose="02010609060101010101" pitchFamily="49" charset="-122"/>
              </a:rPr>
              <a:t>host</a:t>
            </a:r>
            <a:r>
              <a:rPr lang="zh-CN" altLang="en-US">
                <a:latin typeface="楷体" panose="02010609060101010101" pitchFamily="49" charset="-122"/>
                <a:ea typeface="楷体" panose="02010609060101010101" pitchFamily="49" charset="-122"/>
              </a:rPr>
              <a:t>为</a:t>
            </a:r>
            <a:r>
              <a:rPr lang="en-US" altLang="zh-CN">
                <a:latin typeface="楷体" panose="02010609060101010101" pitchFamily="49" charset="-122"/>
                <a:ea typeface="楷体" panose="02010609060101010101" pitchFamily="49" charset="-122"/>
              </a:rPr>
              <a:t>localhost</a:t>
            </a:r>
            <a:r>
              <a:rPr lang="zh-CN" altLang="en-US">
                <a:latin typeface="楷体" panose="02010609060101010101" pitchFamily="49" charset="-122"/>
                <a:ea typeface="楷体" panose="02010609060101010101" pitchFamily="49" charset="-122"/>
              </a:rPr>
              <a:t>的帐号只能从本地登录</a:t>
            </a:r>
            <a:endParaRPr lang="en-US" altLang="zh-CN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endParaRPr lang="zh-CN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密码策略相关参数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2000" dirty="0" err="1">
                <a:ea typeface="楷体" panose="02010609060101010101" pitchFamily="49" charset="-122"/>
              </a:rPr>
              <a:t>mysql</a:t>
            </a:r>
            <a:r>
              <a:rPr lang="en-US" altLang="zh-CN" sz="2000" dirty="0">
                <a:ea typeface="楷体" panose="02010609060101010101" pitchFamily="49" charset="-122"/>
              </a:rPr>
              <a:t>&gt; show variables like 'validate%';</a:t>
            </a:r>
            <a:endParaRPr lang="en-US" altLang="zh-CN" sz="2000" dirty="0">
              <a:ea typeface="楷体" panose="02010609060101010101" pitchFamily="49" charset="-122"/>
            </a:endParaRPr>
          </a:p>
          <a:p>
            <a:pPr marL="0" indent="0">
              <a:buNone/>
            </a:pPr>
            <a:r>
              <a:rPr lang="en-US" altLang="zh-CN" sz="2000" dirty="0">
                <a:ea typeface="楷体" panose="02010609060101010101" pitchFamily="49" charset="-122"/>
              </a:rPr>
              <a:t>+--------------------------------------+--------+</a:t>
            </a:r>
            <a:endParaRPr lang="en-US" altLang="zh-CN" sz="2000" dirty="0">
              <a:ea typeface="楷体" panose="02010609060101010101" pitchFamily="49" charset="-122"/>
            </a:endParaRPr>
          </a:p>
          <a:p>
            <a:pPr marL="0" indent="0">
              <a:buNone/>
            </a:pPr>
            <a:r>
              <a:rPr lang="en-US" altLang="zh-CN" sz="2000" dirty="0">
                <a:ea typeface="楷体" panose="02010609060101010101" pitchFamily="49" charset="-122"/>
              </a:rPr>
              <a:t>| </a:t>
            </a:r>
            <a:r>
              <a:rPr lang="en-US" altLang="zh-CN" sz="2000" dirty="0" err="1">
                <a:ea typeface="楷体" panose="02010609060101010101" pitchFamily="49" charset="-122"/>
              </a:rPr>
              <a:t>Variable_name</a:t>
            </a:r>
            <a:r>
              <a:rPr lang="en-US" altLang="zh-CN" sz="2000" dirty="0">
                <a:ea typeface="楷体" panose="02010609060101010101" pitchFamily="49" charset="-122"/>
              </a:rPr>
              <a:t>                        | Value  |</a:t>
            </a:r>
            <a:endParaRPr lang="en-US" altLang="zh-CN" sz="2000" dirty="0">
              <a:ea typeface="楷体" panose="02010609060101010101" pitchFamily="49" charset="-122"/>
            </a:endParaRPr>
          </a:p>
          <a:p>
            <a:pPr marL="0" indent="0">
              <a:buNone/>
            </a:pPr>
            <a:r>
              <a:rPr lang="en-US" altLang="zh-CN" sz="2000" dirty="0">
                <a:ea typeface="楷体" panose="02010609060101010101" pitchFamily="49" charset="-122"/>
              </a:rPr>
              <a:t>+--------------------------------------+--------+</a:t>
            </a:r>
            <a:endParaRPr lang="en-US" altLang="zh-CN" sz="2000" dirty="0">
              <a:ea typeface="楷体" panose="02010609060101010101" pitchFamily="49" charset="-122"/>
            </a:endParaRPr>
          </a:p>
          <a:p>
            <a:pPr marL="0" indent="0">
              <a:buNone/>
            </a:pPr>
            <a:r>
              <a:rPr lang="en-US" altLang="zh-CN" sz="2000" dirty="0">
                <a:ea typeface="楷体" panose="02010609060101010101" pitchFamily="49" charset="-122"/>
              </a:rPr>
              <a:t>| </a:t>
            </a:r>
            <a:r>
              <a:rPr lang="en-US" altLang="zh-CN" sz="2000" dirty="0" err="1">
                <a:ea typeface="楷体" panose="02010609060101010101" pitchFamily="49" charset="-122"/>
              </a:rPr>
              <a:t>validate_password.check_user_name</a:t>
            </a:r>
            <a:r>
              <a:rPr lang="en-US" altLang="zh-CN" sz="2000" dirty="0">
                <a:ea typeface="楷体" panose="02010609060101010101" pitchFamily="49" charset="-122"/>
              </a:rPr>
              <a:t>    | ON     |</a:t>
            </a:r>
            <a:endParaRPr lang="en-US" altLang="zh-CN" sz="2000" dirty="0">
              <a:ea typeface="楷体" panose="02010609060101010101" pitchFamily="49" charset="-122"/>
            </a:endParaRPr>
          </a:p>
          <a:p>
            <a:pPr marL="0" indent="0">
              <a:buNone/>
            </a:pPr>
            <a:r>
              <a:rPr lang="en-US" altLang="zh-CN" sz="2000" dirty="0">
                <a:ea typeface="楷体" panose="02010609060101010101" pitchFamily="49" charset="-122"/>
              </a:rPr>
              <a:t>| </a:t>
            </a:r>
            <a:r>
              <a:rPr lang="en-US" altLang="zh-CN" sz="2000" dirty="0" err="1">
                <a:ea typeface="楷体" panose="02010609060101010101" pitchFamily="49" charset="-122"/>
              </a:rPr>
              <a:t>validate_password.dictionary_file</a:t>
            </a:r>
            <a:r>
              <a:rPr lang="en-US" altLang="zh-CN" sz="2000" dirty="0">
                <a:ea typeface="楷体" panose="02010609060101010101" pitchFamily="49" charset="-122"/>
              </a:rPr>
              <a:t>    |        |</a:t>
            </a:r>
            <a:endParaRPr lang="en-US" altLang="zh-CN" sz="2000" dirty="0">
              <a:ea typeface="楷体" panose="02010609060101010101" pitchFamily="49" charset="-122"/>
            </a:endParaRPr>
          </a:p>
          <a:p>
            <a:pPr marL="0" indent="0">
              <a:buNone/>
            </a:pPr>
            <a:r>
              <a:rPr lang="en-US" altLang="zh-CN" sz="2000" dirty="0">
                <a:ea typeface="楷体" panose="02010609060101010101" pitchFamily="49" charset="-122"/>
              </a:rPr>
              <a:t>| </a:t>
            </a:r>
            <a:r>
              <a:rPr lang="en-US" altLang="zh-CN" sz="2000" dirty="0" err="1">
                <a:ea typeface="楷体" panose="02010609060101010101" pitchFamily="49" charset="-122"/>
              </a:rPr>
              <a:t>validate_password.length</a:t>
            </a:r>
            <a:r>
              <a:rPr lang="en-US" altLang="zh-CN" sz="2000" dirty="0">
                <a:ea typeface="楷体" panose="02010609060101010101" pitchFamily="49" charset="-122"/>
              </a:rPr>
              <a:t>             | 8      |</a:t>
            </a:r>
            <a:endParaRPr lang="en-US" altLang="zh-CN" sz="2000" dirty="0">
              <a:ea typeface="楷体" panose="02010609060101010101" pitchFamily="49" charset="-122"/>
            </a:endParaRPr>
          </a:p>
          <a:p>
            <a:pPr marL="0" indent="0">
              <a:buNone/>
            </a:pPr>
            <a:r>
              <a:rPr lang="en-US" altLang="zh-CN" sz="2000" dirty="0">
                <a:ea typeface="楷体" panose="02010609060101010101" pitchFamily="49" charset="-122"/>
              </a:rPr>
              <a:t>| </a:t>
            </a:r>
            <a:r>
              <a:rPr lang="en-US" altLang="zh-CN" sz="2000" dirty="0" err="1">
                <a:ea typeface="楷体" panose="02010609060101010101" pitchFamily="49" charset="-122"/>
              </a:rPr>
              <a:t>validate_password.mixed_case_count</a:t>
            </a:r>
            <a:r>
              <a:rPr lang="en-US" altLang="zh-CN" sz="2000" dirty="0">
                <a:ea typeface="楷体" panose="02010609060101010101" pitchFamily="49" charset="-122"/>
              </a:rPr>
              <a:t>   | 1      |</a:t>
            </a:r>
            <a:endParaRPr lang="en-US" altLang="zh-CN" sz="2000" dirty="0">
              <a:ea typeface="楷体" panose="02010609060101010101" pitchFamily="49" charset="-122"/>
            </a:endParaRPr>
          </a:p>
          <a:p>
            <a:pPr marL="0" indent="0">
              <a:buNone/>
            </a:pPr>
            <a:r>
              <a:rPr lang="en-US" altLang="zh-CN" sz="2000" dirty="0">
                <a:ea typeface="楷体" panose="02010609060101010101" pitchFamily="49" charset="-122"/>
              </a:rPr>
              <a:t>| </a:t>
            </a:r>
            <a:r>
              <a:rPr lang="en-US" altLang="zh-CN" sz="2000" dirty="0" err="1">
                <a:ea typeface="楷体" panose="02010609060101010101" pitchFamily="49" charset="-122"/>
              </a:rPr>
              <a:t>validate_password.number_count</a:t>
            </a:r>
            <a:r>
              <a:rPr lang="en-US" altLang="zh-CN" sz="2000" dirty="0">
                <a:ea typeface="楷体" panose="02010609060101010101" pitchFamily="49" charset="-122"/>
              </a:rPr>
              <a:t>       | 1      |</a:t>
            </a:r>
            <a:endParaRPr lang="en-US" altLang="zh-CN" sz="2000" dirty="0">
              <a:ea typeface="楷体" panose="02010609060101010101" pitchFamily="49" charset="-122"/>
            </a:endParaRPr>
          </a:p>
          <a:p>
            <a:pPr marL="0" indent="0">
              <a:buNone/>
            </a:pPr>
            <a:r>
              <a:rPr lang="en-US" altLang="zh-CN" sz="2000" dirty="0">
                <a:ea typeface="楷体" panose="02010609060101010101" pitchFamily="49" charset="-122"/>
              </a:rPr>
              <a:t>| </a:t>
            </a:r>
            <a:r>
              <a:rPr lang="en-US" altLang="zh-CN" sz="2000" dirty="0" err="1">
                <a:ea typeface="楷体" panose="02010609060101010101" pitchFamily="49" charset="-122"/>
              </a:rPr>
              <a:t>validate_password.policy</a:t>
            </a:r>
            <a:r>
              <a:rPr lang="en-US" altLang="zh-CN" sz="2000" dirty="0">
                <a:ea typeface="楷体" panose="02010609060101010101" pitchFamily="49" charset="-122"/>
              </a:rPr>
              <a:t>             | MEDIUM |</a:t>
            </a:r>
            <a:endParaRPr lang="en-US" altLang="zh-CN" sz="2000" dirty="0">
              <a:ea typeface="楷体" panose="02010609060101010101" pitchFamily="49" charset="-122"/>
            </a:endParaRPr>
          </a:p>
          <a:p>
            <a:pPr marL="0" indent="0">
              <a:buNone/>
            </a:pPr>
            <a:r>
              <a:rPr lang="en-US" altLang="zh-CN" sz="2000" dirty="0">
                <a:ea typeface="楷体" panose="02010609060101010101" pitchFamily="49" charset="-122"/>
              </a:rPr>
              <a:t>| </a:t>
            </a:r>
            <a:r>
              <a:rPr lang="en-US" altLang="zh-CN" sz="2000" dirty="0" err="1">
                <a:ea typeface="楷体" panose="02010609060101010101" pitchFamily="49" charset="-122"/>
              </a:rPr>
              <a:t>validate_password.special_char_count</a:t>
            </a:r>
            <a:r>
              <a:rPr lang="en-US" altLang="zh-CN" sz="2000" dirty="0">
                <a:ea typeface="楷体" panose="02010609060101010101" pitchFamily="49" charset="-122"/>
              </a:rPr>
              <a:t> | 1      |</a:t>
            </a:r>
            <a:endParaRPr lang="en-US" altLang="zh-CN" sz="2000" dirty="0">
              <a:ea typeface="楷体" panose="02010609060101010101" pitchFamily="49" charset="-122"/>
            </a:endParaRPr>
          </a:p>
          <a:p>
            <a:pPr marL="0" indent="0">
              <a:buNone/>
            </a:pPr>
            <a:r>
              <a:rPr lang="en-US" altLang="zh-CN" sz="2000" dirty="0">
                <a:ea typeface="楷体" panose="02010609060101010101" pitchFamily="49" charset="-122"/>
              </a:rPr>
              <a:t>+--------------------------------------+--------+</a:t>
            </a:r>
            <a:endParaRPr lang="en-US" altLang="zh-CN" sz="2000" dirty="0">
              <a:ea typeface="楷体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sz="1600" dirty="0">
                <a:ea typeface="楷体" panose="02010609060101010101" pitchFamily="49" charset="-122"/>
              </a:rPr>
              <a:t>说明：</a:t>
            </a:r>
            <a:r>
              <a:rPr lang="en-US" altLang="zh-CN" sz="1600" dirty="0" err="1">
                <a:ea typeface="楷体" panose="02010609060101010101" pitchFamily="49" charset="-122"/>
              </a:rPr>
              <a:t>validate_password.check_user_name</a:t>
            </a:r>
            <a:r>
              <a:rPr lang="zh-CN" altLang="en-US" sz="1600" dirty="0">
                <a:ea typeface="楷体" panose="02010609060101010101" pitchFamily="49" charset="-122"/>
              </a:rPr>
              <a:t>设置为</a:t>
            </a:r>
            <a:r>
              <a:rPr lang="en-US" altLang="zh-CN" sz="1600" dirty="0">
                <a:ea typeface="楷体" panose="02010609060101010101" pitchFamily="49" charset="-122"/>
              </a:rPr>
              <a:t>on</a:t>
            </a:r>
            <a:r>
              <a:rPr lang="zh-CN" altLang="en-US" sz="1600" dirty="0">
                <a:ea typeface="楷体" panose="02010609060101010101" pitchFamily="49" charset="-122"/>
              </a:rPr>
              <a:t>后，若</a:t>
            </a:r>
            <a:r>
              <a:rPr lang="en-US" altLang="zh-CN" sz="1600" dirty="0">
                <a:ea typeface="楷体" panose="02010609060101010101" pitchFamily="49" charset="-122"/>
              </a:rPr>
              <a:t>user1</a:t>
            </a:r>
            <a:r>
              <a:rPr lang="zh-CN" altLang="en-US" sz="1600" dirty="0">
                <a:ea typeface="楷体" panose="02010609060101010101" pitchFamily="49" charset="-122"/>
              </a:rPr>
              <a:t>修改</a:t>
            </a:r>
            <a:r>
              <a:rPr lang="en-US" altLang="zh-CN" sz="1600" dirty="0">
                <a:ea typeface="楷体" panose="02010609060101010101" pitchFamily="49" charset="-122"/>
              </a:rPr>
              <a:t>user2</a:t>
            </a:r>
            <a:r>
              <a:rPr lang="zh-CN" altLang="en-US" sz="1600" dirty="0">
                <a:ea typeface="楷体" panose="02010609060101010101" pitchFamily="49" charset="-122"/>
              </a:rPr>
              <a:t>的密码，可以设置为</a:t>
            </a:r>
            <a:r>
              <a:rPr lang="en-US" altLang="zh-CN" sz="1600" dirty="0">
                <a:ea typeface="楷体" panose="02010609060101010101" pitchFamily="49" charset="-122"/>
              </a:rPr>
              <a:t>user2</a:t>
            </a:r>
            <a:r>
              <a:rPr lang="zh-CN" altLang="en-US" sz="1600" dirty="0">
                <a:ea typeface="楷体" panose="02010609060101010101" pitchFamily="49" charset="-122"/>
              </a:rPr>
              <a:t>，但不能设置密码为</a:t>
            </a:r>
            <a:r>
              <a:rPr lang="en-US" altLang="zh-CN" sz="1600" dirty="0">
                <a:ea typeface="楷体" panose="02010609060101010101" pitchFamily="49" charset="-122"/>
              </a:rPr>
              <a:t>user1</a:t>
            </a:r>
            <a:r>
              <a:rPr lang="zh-CN" altLang="en-US" sz="1600" dirty="0">
                <a:ea typeface="楷体" panose="02010609060101010101" pitchFamily="49" charset="-122"/>
              </a:rPr>
              <a:t>，也不能设置为</a:t>
            </a:r>
            <a:r>
              <a:rPr lang="en-US" altLang="zh-CN" sz="1600" dirty="0">
                <a:ea typeface="楷体" panose="02010609060101010101" pitchFamily="49" charset="-122"/>
              </a:rPr>
              <a:t>1resu</a:t>
            </a:r>
            <a:r>
              <a:rPr lang="zh-CN" altLang="en-US" sz="1600">
                <a:ea typeface="楷体" panose="02010609060101010101" pitchFamily="49" charset="-122"/>
              </a:rPr>
              <a:t>，但可以设置为</a:t>
            </a:r>
            <a:r>
              <a:rPr lang="en-US" altLang="zh-CN" sz="1600" dirty="0">
                <a:ea typeface="楷体" panose="02010609060101010101" pitchFamily="49" charset="-122"/>
              </a:rPr>
              <a:t>User1</a:t>
            </a:r>
            <a:r>
              <a:rPr lang="zh-CN" altLang="en-US" sz="1600" dirty="0">
                <a:ea typeface="楷体" panose="02010609060101010101" pitchFamily="49" charset="-122"/>
              </a:rPr>
              <a:t>。这个参数独立于其他参数。</a:t>
            </a:r>
            <a:endParaRPr lang="en-US" altLang="zh-CN" sz="1600" dirty="0">
              <a:ea typeface="楷体" panose="02010609060101010101" pitchFamily="49" charset="-122"/>
            </a:endParaRPr>
          </a:p>
          <a:p>
            <a:endParaRPr lang="zh-CN" altLang="en-US" sz="1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查看密码策略指定参数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/>
              <a:t>mysql&gt; show variables like 'validate_password.policy';</a:t>
            </a:r>
            <a:endParaRPr lang="en-US" altLang="zh-CN"/>
          </a:p>
          <a:p>
            <a:pPr marL="0" indent="0">
              <a:buNone/>
            </a:pPr>
            <a:r>
              <a:rPr lang="en-US" altLang="zh-CN"/>
              <a:t>+--------------------------+--------+</a:t>
            </a:r>
            <a:endParaRPr lang="en-US" altLang="zh-CN"/>
          </a:p>
          <a:p>
            <a:pPr marL="0" indent="0">
              <a:buNone/>
            </a:pPr>
            <a:r>
              <a:rPr lang="en-US" altLang="zh-CN"/>
              <a:t>| Variable_name            | Value  |</a:t>
            </a:r>
            <a:endParaRPr lang="en-US" altLang="zh-CN"/>
          </a:p>
          <a:p>
            <a:pPr marL="0" indent="0">
              <a:buNone/>
            </a:pPr>
            <a:r>
              <a:rPr lang="en-US" altLang="zh-CN"/>
              <a:t>+--------------------------+--------+</a:t>
            </a:r>
            <a:endParaRPr lang="en-US" altLang="zh-CN"/>
          </a:p>
          <a:p>
            <a:pPr marL="0" indent="0">
              <a:buNone/>
            </a:pPr>
            <a:r>
              <a:rPr lang="en-US" altLang="zh-CN"/>
              <a:t>| validate_password.policy | MEDIUM |</a:t>
            </a:r>
            <a:endParaRPr lang="en-US" altLang="zh-CN"/>
          </a:p>
          <a:p>
            <a:pPr marL="0" indent="0">
              <a:buNone/>
            </a:pPr>
            <a:r>
              <a:rPr lang="en-US" altLang="zh-CN"/>
              <a:t>+--------------------------+--------+</a:t>
            </a:r>
            <a:endParaRPr lang="en-US" altLang="zh-CN"/>
          </a:p>
          <a:p>
            <a:pPr marL="0" indent="0">
              <a:buNone/>
            </a:pPr>
            <a:endParaRPr lang="zh-CN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密码策略级别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51384" y="987665"/>
            <a:ext cx="11305256" cy="5435663"/>
          </a:xfrm>
        </p:spPr>
        <p:txBody>
          <a:bodyPr/>
          <a:lstStyle/>
          <a:p>
            <a:r>
              <a:rPr lang="en-US" altLang="zh-CN"/>
              <a:t>0 or LOW </a:t>
            </a:r>
            <a:endParaRPr lang="en-US" altLang="zh-CN"/>
          </a:p>
          <a:p>
            <a:pPr lvl="1"/>
            <a:r>
              <a:rPr lang="zh-CN" altLang="en-US"/>
              <a:t>只检查密码长度是否符合要求</a:t>
            </a:r>
            <a:r>
              <a:rPr lang="en-US" altLang="zh-CN"/>
              <a:t> </a:t>
            </a:r>
            <a:endParaRPr lang="en-US" altLang="zh-CN"/>
          </a:p>
          <a:p>
            <a:r>
              <a:rPr lang="en-US" altLang="zh-CN"/>
              <a:t>1 or MEDIUM(</a:t>
            </a:r>
            <a:r>
              <a:rPr lang="zh-CN" altLang="en-US"/>
              <a:t>默认</a:t>
            </a:r>
            <a:r>
              <a:rPr lang="en-US" altLang="zh-CN"/>
              <a:t>)</a:t>
            </a:r>
            <a:endParaRPr lang="en-US" altLang="zh-CN"/>
          </a:p>
          <a:p>
            <a:pPr lvl="1"/>
            <a:r>
              <a:rPr lang="zh-CN" altLang="en-US"/>
              <a:t>检查密码长度</a:t>
            </a:r>
            <a:endParaRPr lang="en-US" altLang="zh-CN"/>
          </a:p>
          <a:p>
            <a:pPr lvl="1"/>
            <a:r>
              <a:rPr lang="zh-CN" altLang="en-US"/>
              <a:t>包括数字、大小写字母、特殊字符</a:t>
            </a:r>
            <a:endParaRPr lang="en-US" altLang="zh-CN"/>
          </a:p>
          <a:p>
            <a:r>
              <a:rPr lang="en-US" altLang="zh-CN"/>
              <a:t>2 or STRONG</a:t>
            </a:r>
            <a:endParaRPr lang="en-US" altLang="zh-CN"/>
          </a:p>
          <a:p>
            <a:pPr lvl="1"/>
            <a:r>
              <a:rPr lang="zh-CN" altLang="en-US"/>
              <a:t>检查密码长度</a:t>
            </a:r>
            <a:endParaRPr lang="en-US" altLang="zh-CN"/>
          </a:p>
          <a:p>
            <a:pPr lvl="1"/>
            <a:r>
              <a:rPr lang="zh-CN" altLang="en-US"/>
              <a:t>包括数字、大小写字母、特殊字符</a:t>
            </a:r>
            <a:endParaRPr lang="en-US" altLang="zh-CN"/>
          </a:p>
          <a:p>
            <a:pPr lvl="1"/>
            <a:r>
              <a:rPr lang="zh-CN" altLang="en-US"/>
              <a:t>设置：</a:t>
            </a:r>
            <a:r>
              <a:rPr lang="en-US" altLang="zh-CN" sz="1800"/>
              <a:t>validate_password.dictionary_file = /usr/share/mysql-8.0/dictionary.txt </a:t>
            </a:r>
            <a:endParaRPr lang="en-US" altLang="zh-CN" sz="1800"/>
          </a:p>
          <a:p>
            <a:pPr lvl="1"/>
            <a:r>
              <a:rPr lang="zh-CN" altLang="en-US"/>
              <a:t>密码不能出现在上述字典文件中</a:t>
            </a:r>
            <a:endParaRPr lang="en-US" altLang="zh-CN"/>
          </a:p>
          <a:p>
            <a:endParaRPr lang="zh-CN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latin typeface="Consolas" panose="020B0609020204030204" pitchFamily="49" charset="0"/>
              </a:rPr>
              <a:t>Medium</a:t>
            </a:r>
            <a:r>
              <a:rPr lang="zh-CN" altLang="en-US"/>
              <a:t>及</a:t>
            </a:r>
            <a:r>
              <a:rPr lang="en-US" altLang="zh-CN">
                <a:latin typeface="Consolas" panose="020B0609020204030204" pitchFamily="49" charset="0"/>
              </a:rPr>
              <a:t>strong</a:t>
            </a:r>
            <a:r>
              <a:rPr lang="zh-CN" altLang="en-US"/>
              <a:t>级别的密码长度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/>
              <a:t>validate_password.length</a:t>
            </a:r>
            <a:r>
              <a:rPr lang="zh-CN" altLang="en-US"/>
              <a:t>参数默认为</a:t>
            </a:r>
            <a:r>
              <a:rPr lang="en-US" altLang="zh-CN"/>
              <a:t>8</a:t>
            </a:r>
            <a:endParaRPr lang="en-US" altLang="zh-CN"/>
          </a:p>
          <a:p>
            <a:r>
              <a:rPr lang="zh-CN" altLang="en-US"/>
              <a:t>密码中各部分字符个数参数</a:t>
            </a:r>
            <a:endParaRPr lang="en-US" altLang="zh-CN"/>
          </a:p>
          <a:p>
            <a:pPr lvl="1"/>
            <a:r>
              <a:rPr lang="en-US" altLang="zh-CN" sz="1800"/>
              <a:t>Validate_password.number_count</a:t>
            </a:r>
            <a:r>
              <a:rPr lang="zh-CN" altLang="en-US" sz="1800"/>
              <a:t>：      数字个数</a:t>
            </a:r>
            <a:endParaRPr lang="en-US" altLang="zh-CN" sz="1800"/>
          </a:p>
          <a:p>
            <a:pPr lvl="1"/>
            <a:r>
              <a:rPr lang="en-US" altLang="zh-CN" sz="1800"/>
              <a:t>Validate_password.special_char_count</a:t>
            </a:r>
            <a:r>
              <a:rPr lang="zh-CN" altLang="en-US" sz="1800"/>
              <a:t>：特殊字符个数</a:t>
            </a:r>
            <a:endParaRPr lang="en-US" altLang="zh-CN" sz="1800"/>
          </a:p>
          <a:p>
            <a:pPr lvl="1"/>
            <a:r>
              <a:rPr lang="en-US" altLang="zh-CN" sz="1800"/>
              <a:t>Validate_password.mixed_case_count</a:t>
            </a:r>
            <a:r>
              <a:rPr lang="zh-CN" altLang="en-US" sz="1800"/>
              <a:t>：  大小写字母个数</a:t>
            </a:r>
            <a:endParaRPr lang="zh-CN" altLang="en-US" sz="1800"/>
          </a:p>
          <a:p>
            <a:pPr lvl="1"/>
            <a:r>
              <a:rPr lang="zh-CN" altLang="en-US" sz="1800"/>
              <a:t>默认值均为</a:t>
            </a:r>
            <a:r>
              <a:rPr lang="en-US" altLang="zh-CN" sz="1800"/>
              <a:t>1</a:t>
            </a:r>
            <a:endParaRPr lang="en-US" altLang="zh-CN" sz="1800"/>
          </a:p>
          <a:p>
            <a:r>
              <a:rPr lang="en-US" altLang="zh-CN"/>
              <a:t>validate_password.length</a:t>
            </a:r>
            <a:r>
              <a:rPr lang="zh-CN" altLang="en-US"/>
              <a:t>最小值为</a:t>
            </a:r>
            <a:r>
              <a:rPr lang="en-US" altLang="zh-CN"/>
              <a:t>4</a:t>
            </a:r>
            <a:endParaRPr lang="en-US" altLang="zh-CN"/>
          </a:p>
          <a:p>
            <a:pPr lvl="1"/>
            <a:r>
              <a:rPr lang="zh-CN" altLang="en-US" sz="1800"/>
              <a:t>数字个数 </a:t>
            </a:r>
            <a:r>
              <a:rPr lang="en-US" altLang="zh-CN" sz="1800"/>
              <a:t>+ </a:t>
            </a:r>
            <a:r>
              <a:rPr lang="zh-CN" altLang="en-US" sz="1800"/>
              <a:t>特殊字符个数 </a:t>
            </a:r>
            <a:r>
              <a:rPr lang="en-US" altLang="zh-CN" sz="1800"/>
              <a:t>+ 2</a:t>
            </a:r>
            <a:r>
              <a:rPr lang="zh-CN" altLang="en-US" sz="1800"/>
              <a:t>*</a:t>
            </a:r>
            <a:r>
              <a:rPr lang="en-US" altLang="zh-CN" sz="1800"/>
              <a:t>Validate_password.mixed_case_count</a:t>
            </a:r>
            <a:endParaRPr lang="en-US" altLang="zh-CN" sz="1800"/>
          </a:p>
          <a:p>
            <a:pPr lvl="1"/>
            <a:r>
              <a:rPr lang="zh-CN" altLang="en-US" sz="1800"/>
              <a:t>若要设置</a:t>
            </a:r>
            <a:r>
              <a:rPr lang="en-US" altLang="zh-CN" sz="1800"/>
              <a:t>validate_password.length&lt;4</a:t>
            </a:r>
            <a:r>
              <a:rPr lang="zh-CN" altLang="en-US" sz="1800"/>
              <a:t>，可以先修改</a:t>
            </a:r>
            <a:r>
              <a:rPr lang="en-US" altLang="zh-CN" sz="1800"/>
              <a:t>Validate_password.number_count</a:t>
            </a:r>
            <a:r>
              <a:rPr lang="zh-CN" altLang="en-US" sz="1800"/>
              <a:t>，</a:t>
            </a:r>
            <a:r>
              <a:rPr lang="en-US" altLang="zh-CN" sz="1800"/>
              <a:t>Validate_password.special_char_count</a:t>
            </a:r>
            <a:r>
              <a:rPr lang="zh-CN" altLang="en-US" sz="1800"/>
              <a:t>，</a:t>
            </a:r>
            <a:r>
              <a:rPr lang="en-US" altLang="zh-CN" sz="1800"/>
              <a:t>Validate_password.mixed_case_count</a:t>
            </a:r>
            <a:r>
              <a:rPr lang="zh-CN" altLang="en-US" sz="1800"/>
              <a:t>为</a:t>
            </a:r>
            <a:r>
              <a:rPr lang="en-US" altLang="zh-CN" sz="1800"/>
              <a:t>0</a:t>
            </a:r>
            <a:endParaRPr lang="zh-CN" altLang="en-US" sz="18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修改密码策略参数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修改密码策略级别为</a:t>
            </a:r>
            <a:r>
              <a:rPr lang="en-US" altLang="zh-CN"/>
              <a:t>0</a:t>
            </a:r>
            <a:endParaRPr lang="en-US" altLang="zh-CN"/>
          </a:p>
          <a:p>
            <a:pPr marL="0" indent="0">
              <a:buNone/>
            </a:pPr>
            <a:r>
              <a:rPr lang="en-US" altLang="zh-CN" sz="2000"/>
              <a:t>mysql&gt; set global validate_password.policy=0;</a:t>
            </a:r>
            <a:endParaRPr lang="en-US" altLang="zh-CN" sz="2000"/>
          </a:p>
          <a:p>
            <a:pPr marL="0" indent="0">
              <a:buNone/>
            </a:pPr>
            <a:r>
              <a:rPr lang="en-US" altLang="zh-CN" sz="2000"/>
              <a:t>mysql&gt; show variables like 'validate_password.policy';</a:t>
            </a:r>
            <a:endParaRPr lang="en-US" altLang="zh-CN" sz="2000"/>
          </a:p>
          <a:p>
            <a:pPr marL="0" indent="0">
              <a:buNone/>
            </a:pPr>
            <a:r>
              <a:rPr lang="en-US" altLang="zh-CN" sz="2000"/>
              <a:t>+--------------------------+-------+</a:t>
            </a:r>
            <a:endParaRPr lang="en-US" altLang="zh-CN" sz="2000"/>
          </a:p>
          <a:p>
            <a:pPr marL="0" indent="0">
              <a:buNone/>
            </a:pPr>
            <a:r>
              <a:rPr lang="en-US" altLang="zh-CN" sz="2000"/>
              <a:t>| Variable_name            | Value |</a:t>
            </a:r>
            <a:endParaRPr lang="en-US" altLang="zh-CN" sz="2000"/>
          </a:p>
          <a:p>
            <a:pPr marL="0" indent="0">
              <a:buNone/>
            </a:pPr>
            <a:r>
              <a:rPr lang="en-US" altLang="zh-CN" sz="2000"/>
              <a:t>+--------------------------+-------+</a:t>
            </a:r>
            <a:endParaRPr lang="en-US" altLang="zh-CN" sz="2000"/>
          </a:p>
          <a:p>
            <a:pPr marL="0" indent="0">
              <a:buNone/>
            </a:pPr>
            <a:r>
              <a:rPr lang="en-US" altLang="zh-CN" sz="2000"/>
              <a:t>| validate_password.policy | LOW   |</a:t>
            </a:r>
            <a:endParaRPr lang="en-US" altLang="zh-CN" sz="2000"/>
          </a:p>
          <a:p>
            <a:pPr marL="0" indent="0">
              <a:buNone/>
            </a:pPr>
            <a:r>
              <a:rPr lang="en-US" altLang="zh-CN" sz="2000"/>
              <a:t>+--------------------------+-------+</a:t>
            </a:r>
            <a:endParaRPr lang="en-US" altLang="zh-CN" sz="2000"/>
          </a:p>
          <a:p>
            <a:pPr marL="0" indent="0">
              <a:buNone/>
            </a:pPr>
            <a:r>
              <a:rPr lang="en-US" altLang="zh-CN" sz="2000"/>
              <a:t>1 row in set (0.00 sec)</a:t>
            </a:r>
            <a:endParaRPr lang="en-US" altLang="zh-CN" sz="2000"/>
          </a:p>
          <a:p>
            <a:pPr marL="0" indent="0">
              <a:buNone/>
            </a:pPr>
            <a:endParaRPr lang="en-US" altLang="zh-CN" sz="2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自定义 1">
      <a:dk1>
        <a:srgbClr val="FFFF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奥斯汀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精装书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14204</Words>
  <Application>WPS 演示</Application>
  <PresentationFormat>宽屏</PresentationFormat>
  <Paragraphs>413</Paragraphs>
  <Slides>32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32</vt:i4>
      </vt:variant>
    </vt:vector>
  </HeadingPairs>
  <TitlesOfParts>
    <vt:vector size="46" baseType="lpstr">
      <vt:lpstr>Arial</vt:lpstr>
      <vt:lpstr>宋体</vt:lpstr>
      <vt:lpstr>Wingdings</vt:lpstr>
      <vt:lpstr>Times New Roman</vt:lpstr>
      <vt:lpstr>Century Gothic</vt:lpstr>
      <vt:lpstr>幼圆</vt:lpstr>
      <vt:lpstr>Consolas</vt:lpstr>
      <vt:lpstr>华文琥珀</vt:lpstr>
      <vt:lpstr>楷体</vt:lpstr>
      <vt:lpstr>微软雅黑</vt:lpstr>
      <vt:lpstr>Arial Unicode MS</vt:lpstr>
      <vt:lpstr>Wingdings</vt:lpstr>
      <vt:lpstr>幼圆</vt:lpstr>
      <vt:lpstr>Office 主题​​</vt:lpstr>
      <vt:lpstr>11</vt:lpstr>
      <vt:lpstr>管理用户</vt:lpstr>
      <vt:lpstr>修改口令</vt:lpstr>
      <vt:lpstr>查询用户信息</vt:lpstr>
      <vt:lpstr>密码策略相关参数</vt:lpstr>
      <vt:lpstr>查看密码策略指定参数</vt:lpstr>
      <vt:lpstr>密码策略级别</vt:lpstr>
      <vt:lpstr>Medium及strong级别的密码长度</vt:lpstr>
      <vt:lpstr>修改密码策略参数</vt:lpstr>
      <vt:lpstr>修改密码最小长度为0</vt:lpstr>
      <vt:lpstr>*设置密码有效期天数</vt:lpstr>
      <vt:lpstr>*设置密码重用限制</vt:lpstr>
      <vt:lpstr>*查看password信息</vt:lpstr>
      <vt:lpstr>*忘记root密码后的重置</vt:lpstr>
      <vt:lpstr>权限层次</vt:lpstr>
      <vt:lpstr>MySQL所有可用权限</vt:lpstr>
      <vt:lpstr>管理权限</vt:lpstr>
      <vt:lpstr>几个特殊权限</vt:lpstr>
      <vt:lpstr>赋予存储过程的执行权限</vt:lpstr>
      <vt:lpstr>查询权限信息</vt:lpstr>
      <vt:lpstr>权限相关系统表(mysql)</vt:lpstr>
      <vt:lpstr>权限相关系统视图(information_schema)</vt:lpstr>
      <vt:lpstr>查询权限视图</vt:lpstr>
      <vt:lpstr>role</vt:lpstr>
      <vt:lpstr>role</vt:lpstr>
      <vt:lpstr>*user1连接服务器后，激活已具备角色</vt:lpstr>
      <vt:lpstr>角色设置为登录即生效</vt:lpstr>
      <vt:lpstr>设置公共角色</vt:lpstr>
      <vt:lpstr>查询角色系统信息</vt:lpstr>
      <vt:lpstr>连接验证过程</vt:lpstr>
      <vt:lpstr>操作权限验证</vt:lpstr>
      <vt:lpstr>权限变更生效时机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737</cp:revision>
  <dcterms:created xsi:type="dcterms:W3CDTF">2015-08-21T10:03:00Z</dcterms:created>
  <dcterms:modified xsi:type="dcterms:W3CDTF">2025-01-06T02:51:42Z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26A9EBC7861E401AB6F52992460451B8</vt:lpwstr>
  </property>
  <property fmtid="{D5CDD505-2E9C-101B-9397-08002B2CF9AE}" pid="3" name="KSOProductBuildVer">
    <vt:lpwstr>2052-11.8.2.12118</vt:lpwstr>
  </property>
</Properties>
</file>